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5529" r:id="rId4"/>
  </p:sldMasterIdLst>
  <p:notesMasterIdLst>
    <p:notesMasterId r:id="rId41"/>
  </p:notesMasterIdLst>
  <p:sldIdLst>
    <p:sldId id="256" r:id="rId5"/>
    <p:sldId id="293" r:id="rId6"/>
    <p:sldId id="290" r:id="rId7"/>
    <p:sldId id="259" r:id="rId8"/>
    <p:sldId id="292" r:id="rId9"/>
    <p:sldId id="302" r:id="rId10"/>
    <p:sldId id="264" r:id="rId11"/>
    <p:sldId id="301" r:id="rId12"/>
    <p:sldId id="265" r:id="rId13"/>
    <p:sldId id="303" r:id="rId14"/>
    <p:sldId id="304" r:id="rId15"/>
    <p:sldId id="298" r:id="rId16"/>
    <p:sldId id="305" r:id="rId17"/>
    <p:sldId id="278" r:id="rId18"/>
    <p:sldId id="294" r:id="rId19"/>
    <p:sldId id="299" r:id="rId20"/>
    <p:sldId id="318" r:id="rId21"/>
    <p:sldId id="319" r:id="rId22"/>
    <p:sldId id="321" r:id="rId23"/>
    <p:sldId id="322" r:id="rId24"/>
    <p:sldId id="323" r:id="rId25"/>
    <p:sldId id="324" r:id="rId26"/>
    <p:sldId id="320" r:id="rId27"/>
    <p:sldId id="300" r:id="rId28"/>
    <p:sldId id="308" r:id="rId29"/>
    <p:sldId id="309" r:id="rId30"/>
    <p:sldId id="310" r:id="rId31"/>
    <p:sldId id="311" r:id="rId32"/>
    <p:sldId id="312" r:id="rId33"/>
    <p:sldId id="313" r:id="rId34"/>
    <p:sldId id="317" r:id="rId35"/>
    <p:sldId id="314" r:id="rId36"/>
    <p:sldId id="315" r:id="rId37"/>
    <p:sldId id="316" r:id="rId38"/>
    <p:sldId id="291" r:id="rId39"/>
    <p:sldId id="274" r:id="rId4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4E43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3709" autoAdjust="0"/>
  </p:normalViewPr>
  <p:slideViewPr>
    <p:cSldViewPr snapToGrid="0">
      <p:cViewPr>
        <p:scale>
          <a:sx n="96" d="100"/>
          <a:sy n="96" d="100"/>
        </p:scale>
        <p:origin x="-21" y="2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0" Type="http://schemas.openxmlformats.org/officeDocument/2006/relationships/slide" Target="slides/slide16.xml"/><Relationship Id="rId41"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image" Target="../media/image3.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image" Target="../media/image3.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A6481F-16D8-40DE-A60C-A9ED25413B8B}" type="doc">
      <dgm:prSet loTypeId="urn:microsoft.com/office/officeart/2005/8/layout/vList4#1" loCatId="list" qsTypeId="urn:microsoft.com/office/officeart/2005/8/quickstyle/simple1" qsCatId="simple" csTypeId="urn:microsoft.com/office/officeart/2005/8/colors/accent1_2" csCatId="accent1" phldr="1"/>
      <dgm:spPr/>
      <dgm:t>
        <a:bodyPr/>
        <a:lstStyle/>
        <a:p>
          <a:endParaRPr lang="en-IN"/>
        </a:p>
      </dgm:t>
    </dgm:pt>
    <dgm:pt modelId="{4E01DE3C-A3ED-41D0-8783-DD6A1DF4A0BE}">
      <dgm:prSet/>
      <dgm:spPr/>
      <dgm:t>
        <a:bodyPr/>
        <a:lstStyle/>
        <a:p>
          <a:r>
            <a:rPr lang="en-IN" b="1" dirty="0"/>
            <a:t>Farmer to Consumer website platform.</a:t>
          </a:r>
          <a:endParaRPr lang="en-IN" dirty="0"/>
        </a:p>
      </dgm:t>
    </dgm:pt>
    <dgm:pt modelId="{3336FEB0-6C25-4464-A316-3001BE0772EB}" type="parTrans" cxnId="{4BC9593C-ED46-47E3-B6C9-2765C93FB263}">
      <dgm:prSet/>
      <dgm:spPr/>
      <dgm:t>
        <a:bodyPr/>
        <a:lstStyle/>
        <a:p>
          <a:endParaRPr lang="en-IN"/>
        </a:p>
      </dgm:t>
    </dgm:pt>
    <dgm:pt modelId="{6C332CCC-8A93-4A57-BB41-397659F1A7B3}" type="sibTrans" cxnId="{4BC9593C-ED46-47E3-B6C9-2765C93FB263}">
      <dgm:prSet/>
      <dgm:spPr/>
      <dgm:t>
        <a:bodyPr/>
        <a:lstStyle/>
        <a:p>
          <a:endParaRPr lang="en-IN"/>
        </a:p>
      </dgm:t>
    </dgm:pt>
    <dgm:pt modelId="{C2DCF152-ABAE-4C09-B6E1-E772AC69D3A7}">
      <dgm:prSet/>
      <dgm:spPr/>
      <dgm:t>
        <a:bodyPr/>
        <a:lstStyle/>
        <a:p>
          <a:r>
            <a:rPr lang="en-IN" b="1" dirty="0"/>
            <a:t>Sensors like pH, Humidity, and water were used in order to improve precision.</a:t>
          </a:r>
          <a:endParaRPr lang="en-IN" dirty="0"/>
        </a:p>
      </dgm:t>
    </dgm:pt>
    <dgm:pt modelId="{C72F9B42-9451-40F9-8719-A6BA365FD62B}" type="parTrans" cxnId="{D8BB541C-455B-4359-A86E-50D650BB3E98}">
      <dgm:prSet/>
      <dgm:spPr/>
      <dgm:t>
        <a:bodyPr/>
        <a:lstStyle/>
        <a:p>
          <a:endParaRPr lang="en-IN"/>
        </a:p>
      </dgm:t>
    </dgm:pt>
    <dgm:pt modelId="{86BF16A6-861B-47BF-8EBF-F69A3116BD93}" type="sibTrans" cxnId="{D8BB541C-455B-4359-A86E-50D650BB3E98}">
      <dgm:prSet/>
      <dgm:spPr/>
      <dgm:t>
        <a:bodyPr/>
        <a:lstStyle/>
        <a:p>
          <a:endParaRPr lang="en-IN"/>
        </a:p>
      </dgm:t>
    </dgm:pt>
    <dgm:pt modelId="{232EB4E8-F1B7-4209-85A2-04780A6C78A6}">
      <dgm:prSet/>
      <dgm:spPr/>
      <dgm:t>
        <a:bodyPr/>
        <a:lstStyle/>
        <a:p>
          <a:r>
            <a:rPr lang="en-IN" b="1" dirty="0"/>
            <a:t>Consumers will be able to access comprehensive product information.</a:t>
          </a:r>
          <a:endParaRPr lang="en-IN" dirty="0"/>
        </a:p>
      </dgm:t>
    </dgm:pt>
    <dgm:pt modelId="{09B85E11-3276-46FC-8EC2-D3AA236C049F}" type="parTrans" cxnId="{EEC09B8F-9C43-471D-A4BB-DD792FF394B2}">
      <dgm:prSet/>
      <dgm:spPr/>
      <dgm:t>
        <a:bodyPr/>
        <a:lstStyle/>
        <a:p>
          <a:endParaRPr lang="en-IN"/>
        </a:p>
      </dgm:t>
    </dgm:pt>
    <dgm:pt modelId="{386C242C-95E9-48B9-9AC5-19CDEECA3C88}" type="sibTrans" cxnId="{EEC09B8F-9C43-471D-A4BB-DD792FF394B2}">
      <dgm:prSet/>
      <dgm:spPr/>
      <dgm:t>
        <a:bodyPr/>
        <a:lstStyle/>
        <a:p>
          <a:endParaRPr lang="en-IN"/>
        </a:p>
      </dgm:t>
    </dgm:pt>
    <dgm:pt modelId="{0E8F3E35-6F55-445B-BF44-F327710C403F}" type="pres">
      <dgm:prSet presAssocID="{17A6481F-16D8-40DE-A60C-A9ED25413B8B}" presName="linear" presStyleCnt="0">
        <dgm:presLayoutVars>
          <dgm:dir/>
          <dgm:resizeHandles val="exact"/>
        </dgm:presLayoutVars>
      </dgm:prSet>
      <dgm:spPr/>
    </dgm:pt>
    <dgm:pt modelId="{8EA7ED93-505E-4A2C-BA7A-8A81353ED060}" type="pres">
      <dgm:prSet presAssocID="{4E01DE3C-A3ED-41D0-8783-DD6A1DF4A0BE}" presName="comp" presStyleCnt="0"/>
      <dgm:spPr/>
    </dgm:pt>
    <dgm:pt modelId="{44DFAC46-DAC5-4A87-8C0A-AE9DFB6C198C}" type="pres">
      <dgm:prSet presAssocID="{4E01DE3C-A3ED-41D0-8783-DD6A1DF4A0BE}" presName="box" presStyleLbl="node1" presStyleIdx="0" presStyleCnt="3"/>
      <dgm:spPr/>
    </dgm:pt>
    <dgm:pt modelId="{1D846AA3-5580-45F3-BEC3-568925BD5905}" type="pres">
      <dgm:prSet presAssocID="{4E01DE3C-A3ED-41D0-8783-DD6A1DF4A0BE}" presName="img" presStyleLbl="fgImgPlac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t="-31000" b="-31000"/>
          </a:stretch>
        </a:blipFill>
      </dgm:spPr>
    </dgm:pt>
    <dgm:pt modelId="{26A9F652-FCB9-4FF0-883E-BD17ACC3DD8B}" type="pres">
      <dgm:prSet presAssocID="{4E01DE3C-A3ED-41D0-8783-DD6A1DF4A0BE}" presName="text" presStyleLbl="node1" presStyleIdx="0" presStyleCnt="3">
        <dgm:presLayoutVars>
          <dgm:bulletEnabled val="1"/>
        </dgm:presLayoutVars>
      </dgm:prSet>
      <dgm:spPr/>
    </dgm:pt>
    <dgm:pt modelId="{8B576F6D-4A61-4C01-BAA0-91F390411944}" type="pres">
      <dgm:prSet presAssocID="{6C332CCC-8A93-4A57-BB41-397659F1A7B3}" presName="spacer" presStyleCnt="0"/>
      <dgm:spPr/>
    </dgm:pt>
    <dgm:pt modelId="{2E5F2507-E0F4-424A-BB37-77D2DDE3081C}" type="pres">
      <dgm:prSet presAssocID="{C2DCF152-ABAE-4C09-B6E1-E772AC69D3A7}" presName="comp" presStyleCnt="0"/>
      <dgm:spPr/>
    </dgm:pt>
    <dgm:pt modelId="{57B9C151-939C-49A8-9114-C6FE925E2634}" type="pres">
      <dgm:prSet presAssocID="{C2DCF152-ABAE-4C09-B6E1-E772AC69D3A7}" presName="box" presStyleLbl="node1" presStyleIdx="1" presStyleCnt="3"/>
      <dgm:spPr/>
    </dgm:pt>
    <dgm:pt modelId="{A2EDD85E-D55E-4DF2-9D65-3E813495115B}" type="pres">
      <dgm:prSet presAssocID="{C2DCF152-ABAE-4C09-B6E1-E772AC69D3A7}" presName="img" presStyleLbl="fgImgPlac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t="-32000" b="-32000"/>
          </a:stretch>
        </a:blipFill>
      </dgm:spPr>
    </dgm:pt>
    <dgm:pt modelId="{7D3D625B-2DE8-4F32-9F8E-C62F229EDA69}" type="pres">
      <dgm:prSet presAssocID="{C2DCF152-ABAE-4C09-B6E1-E772AC69D3A7}" presName="text" presStyleLbl="node1" presStyleIdx="1" presStyleCnt="3">
        <dgm:presLayoutVars>
          <dgm:bulletEnabled val="1"/>
        </dgm:presLayoutVars>
      </dgm:prSet>
      <dgm:spPr/>
    </dgm:pt>
    <dgm:pt modelId="{195C6050-0D17-485C-83B8-9D3870327816}" type="pres">
      <dgm:prSet presAssocID="{86BF16A6-861B-47BF-8EBF-F69A3116BD93}" presName="spacer" presStyleCnt="0"/>
      <dgm:spPr/>
    </dgm:pt>
    <dgm:pt modelId="{286A8D09-3DEB-4651-865B-0450AF028C94}" type="pres">
      <dgm:prSet presAssocID="{232EB4E8-F1B7-4209-85A2-04780A6C78A6}" presName="comp" presStyleCnt="0"/>
      <dgm:spPr/>
    </dgm:pt>
    <dgm:pt modelId="{CFEAD220-FDAD-4EE1-932E-FBA933C7955A}" type="pres">
      <dgm:prSet presAssocID="{232EB4E8-F1B7-4209-85A2-04780A6C78A6}" presName="box" presStyleLbl="node1" presStyleIdx="2" presStyleCnt="3"/>
      <dgm:spPr/>
    </dgm:pt>
    <dgm:pt modelId="{B4E9F3B1-0897-4DCD-ADB7-DC487367AF84}" type="pres">
      <dgm:prSet presAssocID="{232EB4E8-F1B7-4209-85A2-04780A6C78A6}" presName="img" presStyleLbl="fg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t="-31000" b="-31000"/>
          </a:stretch>
        </a:blipFill>
      </dgm:spPr>
    </dgm:pt>
    <dgm:pt modelId="{D24EB683-CE2D-473C-AEE5-8BE6C51F70F6}" type="pres">
      <dgm:prSet presAssocID="{232EB4E8-F1B7-4209-85A2-04780A6C78A6}" presName="text" presStyleLbl="node1" presStyleIdx="2" presStyleCnt="3">
        <dgm:presLayoutVars>
          <dgm:bulletEnabled val="1"/>
        </dgm:presLayoutVars>
      </dgm:prSet>
      <dgm:spPr/>
    </dgm:pt>
  </dgm:ptLst>
  <dgm:cxnLst>
    <dgm:cxn modelId="{D8BB541C-455B-4359-A86E-50D650BB3E98}" srcId="{17A6481F-16D8-40DE-A60C-A9ED25413B8B}" destId="{C2DCF152-ABAE-4C09-B6E1-E772AC69D3A7}" srcOrd="1" destOrd="0" parTransId="{C72F9B42-9451-40F9-8719-A6BA365FD62B}" sibTransId="{86BF16A6-861B-47BF-8EBF-F69A3116BD93}"/>
    <dgm:cxn modelId="{CEABCF21-8C92-4E0B-A407-76F59D21C9A0}" type="presOf" srcId="{17A6481F-16D8-40DE-A60C-A9ED25413B8B}" destId="{0E8F3E35-6F55-445B-BF44-F327710C403F}" srcOrd="0" destOrd="0" presId="urn:microsoft.com/office/officeart/2005/8/layout/vList4#1"/>
    <dgm:cxn modelId="{7ED60E2A-86FD-4186-8EC8-24208C075624}" type="presOf" srcId="{C2DCF152-ABAE-4C09-B6E1-E772AC69D3A7}" destId="{57B9C151-939C-49A8-9114-C6FE925E2634}" srcOrd="0" destOrd="0" presId="urn:microsoft.com/office/officeart/2005/8/layout/vList4#1"/>
    <dgm:cxn modelId="{4BC9593C-ED46-47E3-B6C9-2765C93FB263}" srcId="{17A6481F-16D8-40DE-A60C-A9ED25413B8B}" destId="{4E01DE3C-A3ED-41D0-8783-DD6A1DF4A0BE}" srcOrd="0" destOrd="0" parTransId="{3336FEB0-6C25-4464-A316-3001BE0772EB}" sibTransId="{6C332CCC-8A93-4A57-BB41-397659F1A7B3}"/>
    <dgm:cxn modelId="{44B20D6B-009A-4DBD-80FA-3234643E1EE4}" type="presOf" srcId="{232EB4E8-F1B7-4209-85A2-04780A6C78A6}" destId="{D24EB683-CE2D-473C-AEE5-8BE6C51F70F6}" srcOrd="1" destOrd="0" presId="urn:microsoft.com/office/officeart/2005/8/layout/vList4#1"/>
    <dgm:cxn modelId="{42D9D056-36DF-4E16-946B-DB0FF66DD6F1}" type="presOf" srcId="{232EB4E8-F1B7-4209-85A2-04780A6C78A6}" destId="{CFEAD220-FDAD-4EE1-932E-FBA933C7955A}" srcOrd="0" destOrd="0" presId="urn:microsoft.com/office/officeart/2005/8/layout/vList4#1"/>
    <dgm:cxn modelId="{EEC09B8F-9C43-471D-A4BB-DD792FF394B2}" srcId="{17A6481F-16D8-40DE-A60C-A9ED25413B8B}" destId="{232EB4E8-F1B7-4209-85A2-04780A6C78A6}" srcOrd="2" destOrd="0" parTransId="{09B85E11-3276-46FC-8EC2-D3AA236C049F}" sibTransId="{386C242C-95E9-48B9-9AC5-19CDEECA3C88}"/>
    <dgm:cxn modelId="{6B00DA90-4ED2-4AC1-9FC0-20B0F666A2C4}" type="presOf" srcId="{4E01DE3C-A3ED-41D0-8783-DD6A1DF4A0BE}" destId="{44DFAC46-DAC5-4A87-8C0A-AE9DFB6C198C}" srcOrd="0" destOrd="0" presId="urn:microsoft.com/office/officeart/2005/8/layout/vList4#1"/>
    <dgm:cxn modelId="{46D361F3-9650-461B-9643-9872F2EF7E9E}" type="presOf" srcId="{4E01DE3C-A3ED-41D0-8783-DD6A1DF4A0BE}" destId="{26A9F652-FCB9-4FF0-883E-BD17ACC3DD8B}" srcOrd="1" destOrd="0" presId="urn:microsoft.com/office/officeart/2005/8/layout/vList4#1"/>
    <dgm:cxn modelId="{846FD1F5-2C64-49B2-90BB-47734076E39D}" type="presOf" srcId="{C2DCF152-ABAE-4C09-B6E1-E772AC69D3A7}" destId="{7D3D625B-2DE8-4F32-9F8E-C62F229EDA69}" srcOrd="1" destOrd="0" presId="urn:microsoft.com/office/officeart/2005/8/layout/vList4#1"/>
    <dgm:cxn modelId="{628787E4-4F70-4A65-BE5A-8625FFBFDDE8}" type="presParOf" srcId="{0E8F3E35-6F55-445B-BF44-F327710C403F}" destId="{8EA7ED93-505E-4A2C-BA7A-8A81353ED060}" srcOrd="0" destOrd="0" presId="urn:microsoft.com/office/officeart/2005/8/layout/vList4#1"/>
    <dgm:cxn modelId="{BC3E7663-4F03-45D1-97C2-7586683FAF02}" type="presParOf" srcId="{8EA7ED93-505E-4A2C-BA7A-8A81353ED060}" destId="{44DFAC46-DAC5-4A87-8C0A-AE9DFB6C198C}" srcOrd="0" destOrd="0" presId="urn:microsoft.com/office/officeart/2005/8/layout/vList4#1"/>
    <dgm:cxn modelId="{20B710C1-0C18-4FA9-B572-AA047FAD5559}" type="presParOf" srcId="{8EA7ED93-505E-4A2C-BA7A-8A81353ED060}" destId="{1D846AA3-5580-45F3-BEC3-568925BD5905}" srcOrd="1" destOrd="0" presId="urn:microsoft.com/office/officeart/2005/8/layout/vList4#1"/>
    <dgm:cxn modelId="{DCAB6C3F-AAA0-4914-8678-282042D676C2}" type="presParOf" srcId="{8EA7ED93-505E-4A2C-BA7A-8A81353ED060}" destId="{26A9F652-FCB9-4FF0-883E-BD17ACC3DD8B}" srcOrd="2" destOrd="0" presId="urn:microsoft.com/office/officeart/2005/8/layout/vList4#1"/>
    <dgm:cxn modelId="{6446E59D-8C39-472D-BB94-EC24AC00CC6D}" type="presParOf" srcId="{0E8F3E35-6F55-445B-BF44-F327710C403F}" destId="{8B576F6D-4A61-4C01-BAA0-91F390411944}" srcOrd="1" destOrd="0" presId="urn:microsoft.com/office/officeart/2005/8/layout/vList4#1"/>
    <dgm:cxn modelId="{EFABC8DE-7906-4994-8919-694CFE537044}" type="presParOf" srcId="{0E8F3E35-6F55-445B-BF44-F327710C403F}" destId="{2E5F2507-E0F4-424A-BB37-77D2DDE3081C}" srcOrd="2" destOrd="0" presId="urn:microsoft.com/office/officeart/2005/8/layout/vList4#1"/>
    <dgm:cxn modelId="{9B504038-04A6-4D96-86B2-180626286725}" type="presParOf" srcId="{2E5F2507-E0F4-424A-BB37-77D2DDE3081C}" destId="{57B9C151-939C-49A8-9114-C6FE925E2634}" srcOrd="0" destOrd="0" presId="urn:microsoft.com/office/officeart/2005/8/layout/vList4#1"/>
    <dgm:cxn modelId="{B5076EEF-2DED-46D0-A951-90E35178089C}" type="presParOf" srcId="{2E5F2507-E0F4-424A-BB37-77D2DDE3081C}" destId="{A2EDD85E-D55E-4DF2-9D65-3E813495115B}" srcOrd="1" destOrd="0" presId="urn:microsoft.com/office/officeart/2005/8/layout/vList4#1"/>
    <dgm:cxn modelId="{3C668F65-EDA1-4FA3-9CD2-57377C83EACD}" type="presParOf" srcId="{2E5F2507-E0F4-424A-BB37-77D2DDE3081C}" destId="{7D3D625B-2DE8-4F32-9F8E-C62F229EDA69}" srcOrd="2" destOrd="0" presId="urn:microsoft.com/office/officeart/2005/8/layout/vList4#1"/>
    <dgm:cxn modelId="{752D03BE-AD51-4670-A0E7-6323D106434B}" type="presParOf" srcId="{0E8F3E35-6F55-445B-BF44-F327710C403F}" destId="{195C6050-0D17-485C-83B8-9D3870327816}" srcOrd="3" destOrd="0" presId="urn:microsoft.com/office/officeart/2005/8/layout/vList4#1"/>
    <dgm:cxn modelId="{C8E4E73F-2C83-43C0-9D36-BFA95D433684}" type="presParOf" srcId="{0E8F3E35-6F55-445B-BF44-F327710C403F}" destId="{286A8D09-3DEB-4651-865B-0450AF028C94}" srcOrd="4" destOrd="0" presId="urn:microsoft.com/office/officeart/2005/8/layout/vList4#1"/>
    <dgm:cxn modelId="{686C55CB-15BA-4BC7-B0D2-2E94AD110438}" type="presParOf" srcId="{286A8D09-3DEB-4651-865B-0450AF028C94}" destId="{CFEAD220-FDAD-4EE1-932E-FBA933C7955A}" srcOrd="0" destOrd="0" presId="urn:microsoft.com/office/officeart/2005/8/layout/vList4#1"/>
    <dgm:cxn modelId="{4EAD6005-A80B-4376-BAF4-648407F6AF5E}" type="presParOf" srcId="{286A8D09-3DEB-4651-865B-0450AF028C94}" destId="{B4E9F3B1-0897-4DCD-ADB7-DC487367AF84}" srcOrd="1" destOrd="0" presId="urn:microsoft.com/office/officeart/2005/8/layout/vList4#1"/>
    <dgm:cxn modelId="{FE009784-F5DB-4173-A05C-56CEF4EAEAC9}" type="presParOf" srcId="{286A8D09-3DEB-4651-865B-0450AF028C94}" destId="{D24EB683-CE2D-473C-AEE5-8BE6C51F70F6}" srcOrd="2" destOrd="0" presId="urn:microsoft.com/office/officeart/2005/8/layout/vList4#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2E3211C-4238-47D2-A07E-F0FDB1DB5A2C}" type="doc">
      <dgm:prSet loTypeId="urn:microsoft.com/office/officeart/2005/8/layout/hProcess11" loCatId="process" qsTypeId="urn:microsoft.com/office/officeart/2005/8/quickstyle/simple1" qsCatId="simple" csTypeId="urn:microsoft.com/office/officeart/2005/8/colors/accent1_2" csCatId="accent1"/>
      <dgm:spPr/>
      <dgm:t>
        <a:bodyPr/>
        <a:lstStyle/>
        <a:p>
          <a:endParaRPr lang="en-IN"/>
        </a:p>
      </dgm:t>
    </dgm:pt>
    <dgm:pt modelId="{50096557-2CC0-448B-B750-5CBB6C33DA17}">
      <dgm:prSet/>
      <dgm:spPr/>
      <dgm:t>
        <a:bodyPr/>
        <a:lstStyle/>
        <a:p>
          <a:r>
            <a:rPr lang="en-IN" b="1" dirty="0"/>
            <a:t>Due to lack of monitoring many crops die out.</a:t>
          </a:r>
        </a:p>
      </dgm:t>
    </dgm:pt>
    <dgm:pt modelId="{A3B37552-60EB-474F-B8AF-B28872B5CF22}" type="parTrans" cxnId="{7CE490DE-7E6D-4D60-9AAA-6310B17D6043}">
      <dgm:prSet/>
      <dgm:spPr/>
      <dgm:t>
        <a:bodyPr/>
        <a:lstStyle/>
        <a:p>
          <a:endParaRPr lang="en-IN"/>
        </a:p>
      </dgm:t>
    </dgm:pt>
    <dgm:pt modelId="{5058E6AD-0BCA-4923-A4B3-3085B2313228}" type="sibTrans" cxnId="{7CE490DE-7E6D-4D60-9AAA-6310B17D6043}">
      <dgm:prSet/>
      <dgm:spPr/>
      <dgm:t>
        <a:bodyPr/>
        <a:lstStyle/>
        <a:p>
          <a:endParaRPr lang="en-IN"/>
        </a:p>
      </dgm:t>
    </dgm:pt>
    <dgm:pt modelId="{842BB922-843B-49A6-A19F-6EBE1A12862E}">
      <dgm:prSet/>
      <dgm:spPr/>
      <dgm:t>
        <a:bodyPr/>
        <a:lstStyle/>
        <a:p>
          <a:r>
            <a:rPr lang="en-IN" b="1" dirty="0"/>
            <a:t>Many farmers are still relying on traditional farming techniques which will lead to reduce in production.</a:t>
          </a:r>
        </a:p>
      </dgm:t>
    </dgm:pt>
    <dgm:pt modelId="{62FDFD77-F7D7-4E02-B37D-18E000663A0A}" type="parTrans" cxnId="{8D8ABEB4-7158-403C-8C1B-99E173DED011}">
      <dgm:prSet/>
      <dgm:spPr/>
      <dgm:t>
        <a:bodyPr/>
        <a:lstStyle/>
        <a:p>
          <a:endParaRPr lang="en-IN"/>
        </a:p>
      </dgm:t>
    </dgm:pt>
    <dgm:pt modelId="{4D023AC3-3CC6-4979-98E8-12FAFBB0B810}" type="sibTrans" cxnId="{8D8ABEB4-7158-403C-8C1B-99E173DED011}">
      <dgm:prSet/>
      <dgm:spPr/>
      <dgm:t>
        <a:bodyPr/>
        <a:lstStyle/>
        <a:p>
          <a:endParaRPr lang="en-IN"/>
        </a:p>
      </dgm:t>
    </dgm:pt>
    <dgm:pt modelId="{BDF8AD14-8490-44CC-A172-B7B7C0134D29}">
      <dgm:prSet/>
      <dgm:spPr/>
      <dgm:t>
        <a:bodyPr/>
        <a:lstStyle/>
        <a:p>
          <a:r>
            <a:rPr lang="en-IN" b="1" dirty="0"/>
            <a:t>Existence of Middle men.</a:t>
          </a:r>
        </a:p>
      </dgm:t>
    </dgm:pt>
    <dgm:pt modelId="{862DDF32-05B2-4649-A927-6024ECBF0F1C}" type="parTrans" cxnId="{1230F10B-72C0-4FEA-9DF6-365ED0BE2956}">
      <dgm:prSet/>
      <dgm:spPr/>
      <dgm:t>
        <a:bodyPr/>
        <a:lstStyle/>
        <a:p>
          <a:endParaRPr lang="en-IN"/>
        </a:p>
      </dgm:t>
    </dgm:pt>
    <dgm:pt modelId="{93F1AAD6-DD82-4F8C-9A82-E5D450102BD7}" type="sibTrans" cxnId="{1230F10B-72C0-4FEA-9DF6-365ED0BE2956}">
      <dgm:prSet/>
      <dgm:spPr/>
      <dgm:t>
        <a:bodyPr/>
        <a:lstStyle/>
        <a:p>
          <a:endParaRPr lang="en-IN"/>
        </a:p>
      </dgm:t>
    </dgm:pt>
    <dgm:pt modelId="{99C0B116-C47B-4142-BE25-6E90F339AD5E}">
      <dgm:prSet/>
      <dgm:spPr/>
      <dgm:t>
        <a:bodyPr/>
        <a:lstStyle/>
        <a:p>
          <a:r>
            <a:rPr lang="en-IN" b="1" dirty="0"/>
            <a:t>Younger generation are moving to urban areas.</a:t>
          </a:r>
        </a:p>
      </dgm:t>
    </dgm:pt>
    <dgm:pt modelId="{9AFE589F-FD9B-414C-A977-5EC569BF4B71}" type="parTrans" cxnId="{5371EA2E-BED9-499D-9F2A-E16BE2A4BF7F}">
      <dgm:prSet/>
      <dgm:spPr/>
      <dgm:t>
        <a:bodyPr/>
        <a:lstStyle/>
        <a:p>
          <a:endParaRPr lang="en-IN"/>
        </a:p>
      </dgm:t>
    </dgm:pt>
    <dgm:pt modelId="{14F0C9FA-63A0-497F-850C-31EAC70827B5}" type="sibTrans" cxnId="{5371EA2E-BED9-499D-9F2A-E16BE2A4BF7F}">
      <dgm:prSet/>
      <dgm:spPr/>
      <dgm:t>
        <a:bodyPr/>
        <a:lstStyle/>
        <a:p>
          <a:endParaRPr lang="en-IN"/>
        </a:p>
      </dgm:t>
    </dgm:pt>
    <dgm:pt modelId="{4E7D291D-58F3-4DF8-AC1E-C6CE6D341219}" type="pres">
      <dgm:prSet presAssocID="{A2E3211C-4238-47D2-A07E-F0FDB1DB5A2C}" presName="Name0" presStyleCnt="0">
        <dgm:presLayoutVars>
          <dgm:dir/>
          <dgm:resizeHandles val="exact"/>
        </dgm:presLayoutVars>
      </dgm:prSet>
      <dgm:spPr/>
    </dgm:pt>
    <dgm:pt modelId="{F8BD7138-E598-45EA-AD56-B2C129DE1BA3}" type="pres">
      <dgm:prSet presAssocID="{A2E3211C-4238-47D2-A07E-F0FDB1DB5A2C}" presName="arrow" presStyleLbl="bgShp" presStyleIdx="0" presStyleCnt="1"/>
      <dgm:spPr/>
    </dgm:pt>
    <dgm:pt modelId="{2C71CE82-BF11-4EF8-B11F-897BDDC24EEF}" type="pres">
      <dgm:prSet presAssocID="{A2E3211C-4238-47D2-A07E-F0FDB1DB5A2C}" presName="points" presStyleCnt="0"/>
      <dgm:spPr/>
    </dgm:pt>
    <dgm:pt modelId="{069E2DE9-755C-4525-AE7D-7281E58F9FE9}" type="pres">
      <dgm:prSet presAssocID="{50096557-2CC0-448B-B750-5CBB6C33DA17}" presName="compositeA" presStyleCnt="0"/>
      <dgm:spPr/>
    </dgm:pt>
    <dgm:pt modelId="{B1AB4741-08F3-4A33-8884-FE34C2A9DC20}" type="pres">
      <dgm:prSet presAssocID="{50096557-2CC0-448B-B750-5CBB6C33DA17}" presName="textA" presStyleLbl="revTx" presStyleIdx="0" presStyleCnt="4">
        <dgm:presLayoutVars>
          <dgm:bulletEnabled val="1"/>
        </dgm:presLayoutVars>
      </dgm:prSet>
      <dgm:spPr/>
    </dgm:pt>
    <dgm:pt modelId="{5CC9BF3E-056C-4503-8B6E-4A4ED8224C4C}" type="pres">
      <dgm:prSet presAssocID="{50096557-2CC0-448B-B750-5CBB6C33DA17}" presName="circleA" presStyleLbl="node1" presStyleIdx="0" presStyleCnt="4"/>
      <dgm:spPr/>
    </dgm:pt>
    <dgm:pt modelId="{48CAD861-9228-4504-A256-40235941FDE9}" type="pres">
      <dgm:prSet presAssocID="{50096557-2CC0-448B-B750-5CBB6C33DA17}" presName="spaceA" presStyleCnt="0"/>
      <dgm:spPr/>
    </dgm:pt>
    <dgm:pt modelId="{D9939E80-B8D3-4533-AE3F-6F6A11CD3F32}" type="pres">
      <dgm:prSet presAssocID="{5058E6AD-0BCA-4923-A4B3-3085B2313228}" presName="space" presStyleCnt="0"/>
      <dgm:spPr/>
    </dgm:pt>
    <dgm:pt modelId="{D96185E4-FBCD-40C6-B1C3-7BCA0DA589EC}" type="pres">
      <dgm:prSet presAssocID="{842BB922-843B-49A6-A19F-6EBE1A12862E}" presName="compositeB" presStyleCnt="0"/>
      <dgm:spPr/>
    </dgm:pt>
    <dgm:pt modelId="{3EB21D4C-11F6-4CBF-862B-8B5C5B379E59}" type="pres">
      <dgm:prSet presAssocID="{842BB922-843B-49A6-A19F-6EBE1A12862E}" presName="textB" presStyleLbl="revTx" presStyleIdx="1" presStyleCnt="4">
        <dgm:presLayoutVars>
          <dgm:bulletEnabled val="1"/>
        </dgm:presLayoutVars>
      </dgm:prSet>
      <dgm:spPr/>
    </dgm:pt>
    <dgm:pt modelId="{F9C25F6A-F525-45BE-A138-A0F092375B17}" type="pres">
      <dgm:prSet presAssocID="{842BB922-843B-49A6-A19F-6EBE1A12862E}" presName="circleB" presStyleLbl="node1" presStyleIdx="1" presStyleCnt="4"/>
      <dgm:spPr/>
    </dgm:pt>
    <dgm:pt modelId="{57CB648A-1870-4671-A258-AF97E0EE2492}" type="pres">
      <dgm:prSet presAssocID="{842BB922-843B-49A6-A19F-6EBE1A12862E}" presName="spaceB" presStyleCnt="0"/>
      <dgm:spPr/>
    </dgm:pt>
    <dgm:pt modelId="{0AA47B11-90B7-427C-86CF-75FBDB447BC4}" type="pres">
      <dgm:prSet presAssocID="{4D023AC3-3CC6-4979-98E8-12FAFBB0B810}" presName="space" presStyleCnt="0"/>
      <dgm:spPr/>
    </dgm:pt>
    <dgm:pt modelId="{191A08CA-AF61-49DB-95BA-443DC9D0A342}" type="pres">
      <dgm:prSet presAssocID="{BDF8AD14-8490-44CC-A172-B7B7C0134D29}" presName="compositeA" presStyleCnt="0"/>
      <dgm:spPr/>
    </dgm:pt>
    <dgm:pt modelId="{4BA508A2-08A2-4F2C-AF64-A83C7D02AE6C}" type="pres">
      <dgm:prSet presAssocID="{BDF8AD14-8490-44CC-A172-B7B7C0134D29}" presName="textA" presStyleLbl="revTx" presStyleIdx="2" presStyleCnt="4">
        <dgm:presLayoutVars>
          <dgm:bulletEnabled val="1"/>
        </dgm:presLayoutVars>
      </dgm:prSet>
      <dgm:spPr/>
    </dgm:pt>
    <dgm:pt modelId="{2BF37CD8-46E8-4613-8BDB-3DA06088AE95}" type="pres">
      <dgm:prSet presAssocID="{BDF8AD14-8490-44CC-A172-B7B7C0134D29}" presName="circleA" presStyleLbl="node1" presStyleIdx="2" presStyleCnt="4"/>
      <dgm:spPr/>
    </dgm:pt>
    <dgm:pt modelId="{411D44BA-C724-428F-A328-036098018DBB}" type="pres">
      <dgm:prSet presAssocID="{BDF8AD14-8490-44CC-A172-B7B7C0134D29}" presName="spaceA" presStyleCnt="0"/>
      <dgm:spPr/>
    </dgm:pt>
    <dgm:pt modelId="{9CC79879-D018-4721-B7DC-EEA7DAC2E907}" type="pres">
      <dgm:prSet presAssocID="{93F1AAD6-DD82-4F8C-9A82-E5D450102BD7}" presName="space" presStyleCnt="0"/>
      <dgm:spPr/>
    </dgm:pt>
    <dgm:pt modelId="{B0D488F9-6225-46BE-8A84-FCE770580F07}" type="pres">
      <dgm:prSet presAssocID="{99C0B116-C47B-4142-BE25-6E90F339AD5E}" presName="compositeB" presStyleCnt="0"/>
      <dgm:spPr/>
    </dgm:pt>
    <dgm:pt modelId="{4DFF09D4-F855-4423-8AC6-07B8D544D90E}" type="pres">
      <dgm:prSet presAssocID="{99C0B116-C47B-4142-BE25-6E90F339AD5E}" presName="textB" presStyleLbl="revTx" presStyleIdx="3" presStyleCnt="4">
        <dgm:presLayoutVars>
          <dgm:bulletEnabled val="1"/>
        </dgm:presLayoutVars>
      </dgm:prSet>
      <dgm:spPr/>
    </dgm:pt>
    <dgm:pt modelId="{00EC3C8F-E451-4FB6-90CF-38B87B8D01DD}" type="pres">
      <dgm:prSet presAssocID="{99C0B116-C47B-4142-BE25-6E90F339AD5E}" presName="circleB" presStyleLbl="node1" presStyleIdx="3" presStyleCnt="4"/>
      <dgm:spPr/>
    </dgm:pt>
    <dgm:pt modelId="{245389F6-FC51-48D0-B3E3-0460CEEC24D5}" type="pres">
      <dgm:prSet presAssocID="{99C0B116-C47B-4142-BE25-6E90F339AD5E}" presName="spaceB" presStyleCnt="0"/>
      <dgm:spPr/>
    </dgm:pt>
  </dgm:ptLst>
  <dgm:cxnLst>
    <dgm:cxn modelId="{1230F10B-72C0-4FEA-9DF6-365ED0BE2956}" srcId="{A2E3211C-4238-47D2-A07E-F0FDB1DB5A2C}" destId="{BDF8AD14-8490-44CC-A172-B7B7C0134D29}" srcOrd="2" destOrd="0" parTransId="{862DDF32-05B2-4649-A927-6024ECBF0F1C}" sibTransId="{93F1AAD6-DD82-4F8C-9A82-E5D450102BD7}"/>
    <dgm:cxn modelId="{5371EA2E-BED9-499D-9F2A-E16BE2A4BF7F}" srcId="{A2E3211C-4238-47D2-A07E-F0FDB1DB5A2C}" destId="{99C0B116-C47B-4142-BE25-6E90F339AD5E}" srcOrd="3" destOrd="0" parTransId="{9AFE589F-FD9B-414C-A977-5EC569BF4B71}" sibTransId="{14F0C9FA-63A0-497F-850C-31EAC70827B5}"/>
    <dgm:cxn modelId="{B63EAF40-1736-44BE-B6C8-908DFAE70FB2}" type="presOf" srcId="{99C0B116-C47B-4142-BE25-6E90F339AD5E}" destId="{4DFF09D4-F855-4423-8AC6-07B8D544D90E}" srcOrd="0" destOrd="0" presId="urn:microsoft.com/office/officeart/2005/8/layout/hProcess11"/>
    <dgm:cxn modelId="{65EE4E70-94AD-4101-8D54-CBA1FCC44173}" type="presOf" srcId="{A2E3211C-4238-47D2-A07E-F0FDB1DB5A2C}" destId="{4E7D291D-58F3-4DF8-AC1E-C6CE6D341219}" srcOrd="0" destOrd="0" presId="urn:microsoft.com/office/officeart/2005/8/layout/hProcess11"/>
    <dgm:cxn modelId="{204E31A0-E021-4E20-9D1E-4588A5EDE23A}" type="presOf" srcId="{50096557-2CC0-448B-B750-5CBB6C33DA17}" destId="{B1AB4741-08F3-4A33-8884-FE34C2A9DC20}" srcOrd="0" destOrd="0" presId="urn:microsoft.com/office/officeart/2005/8/layout/hProcess11"/>
    <dgm:cxn modelId="{170C7AB2-6B51-4329-9010-FE078E8C3669}" type="presOf" srcId="{BDF8AD14-8490-44CC-A172-B7B7C0134D29}" destId="{4BA508A2-08A2-4F2C-AF64-A83C7D02AE6C}" srcOrd="0" destOrd="0" presId="urn:microsoft.com/office/officeart/2005/8/layout/hProcess11"/>
    <dgm:cxn modelId="{8D8ABEB4-7158-403C-8C1B-99E173DED011}" srcId="{A2E3211C-4238-47D2-A07E-F0FDB1DB5A2C}" destId="{842BB922-843B-49A6-A19F-6EBE1A12862E}" srcOrd="1" destOrd="0" parTransId="{62FDFD77-F7D7-4E02-B37D-18E000663A0A}" sibTransId="{4D023AC3-3CC6-4979-98E8-12FAFBB0B810}"/>
    <dgm:cxn modelId="{7CE490DE-7E6D-4D60-9AAA-6310B17D6043}" srcId="{A2E3211C-4238-47D2-A07E-F0FDB1DB5A2C}" destId="{50096557-2CC0-448B-B750-5CBB6C33DA17}" srcOrd="0" destOrd="0" parTransId="{A3B37552-60EB-474F-B8AF-B28872B5CF22}" sibTransId="{5058E6AD-0BCA-4923-A4B3-3085B2313228}"/>
    <dgm:cxn modelId="{EA88A3E4-F3C8-4B2A-8B72-9CCA685A54C8}" type="presOf" srcId="{842BB922-843B-49A6-A19F-6EBE1A12862E}" destId="{3EB21D4C-11F6-4CBF-862B-8B5C5B379E59}" srcOrd="0" destOrd="0" presId="urn:microsoft.com/office/officeart/2005/8/layout/hProcess11"/>
    <dgm:cxn modelId="{E9B8E83B-7B10-4A79-9AA5-A6A874EE5F6E}" type="presParOf" srcId="{4E7D291D-58F3-4DF8-AC1E-C6CE6D341219}" destId="{F8BD7138-E598-45EA-AD56-B2C129DE1BA3}" srcOrd="0" destOrd="0" presId="urn:microsoft.com/office/officeart/2005/8/layout/hProcess11"/>
    <dgm:cxn modelId="{0B629369-2957-4FB2-AD4A-2ECC2620131C}" type="presParOf" srcId="{4E7D291D-58F3-4DF8-AC1E-C6CE6D341219}" destId="{2C71CE82-BF11-4EF8-B11F-897BDDC24EEF}" srcOrd="1" destOrd="0" presId="urn:microsoft.com/office/officeart/2005/8/layout/hProcess11"/>
    <dgm:cxn modelId="{005882A8-33BC-4363-88E0-D1A3F1F5C7A2}" type="presParOf" srcId="{2C71CE82-BF11-4EF8-B11F-897BDDC24EEF}" destId="{069E2DE9-755C-4525-AE7D-7281E58F9FE9}" srcOrd="0" destOrd="0" presId="urn:microsoft.com/office/officeart/2005/8/layout/hProcess11"/>
    <dgm:cxn modelId="{D3729BFB-9A6A-4CAD-9DE5-7120A8CBB40B}" type="presParOf" srcId="{069E2DE9-755C-4525-AE7D-7281E58F9FE9}" destId="{B1AB4741-08F3-4A33-8884-FE34C2A9DC20}" srcOrd="0" destOrd="0" presId="urn:microsoft.com/office/officeart/2005/8/layout/hProcess11"/>
    <dgm:cxn modelId="{6ADA275E-365E-4666-962E-88E8BA254A35}" type="presParOf" srcId="{069E2DE9-755C-4525-AE7D-7281E58F9FE9}" destId="{5CC9BF3E-056C-4503-8B6E-4A4ED8224C4C}" srcOrd="1" destOrd="0" presId="urn:microsoft.com/office/officeart/2005/8/layout/hProcess11"/>
    <dgm:cxn modelId="{8B4BA47E-DD98-4453-B855-5AD439305CA7}" type="presParOf" srcId="{069E2DE9-755C-4525-AE7D-7281E58F9FE9}" destId="{48CAD861-9228-4504-A256-40235941FDE9}" srcOrd="2" destOrd="0" presId="urn:microsoft.com/office/officeart/2005/8/layout/hProcess11"/>
    <dgm:cxn modelId="{678AC849-D70E-4832-804A-711F053E37CF}" type="presParOf" srcId="{2C71CE82-BF11-4EF8-B11F-897BDDC24EEF}" destId="{D9939E80-B8D3-4533-AE3F-6F6A11CD3F32}" srcOrd="1" destOrd="0" presId="urn:microsoft.com/office/officeart/2005/8/layout/hProcess11"/>
    <dgm:cxn modelId="{91F9D253-E0B9-47DA-81D0-268A32E27836}" type="presParOf" srcId="{2C71CE82-BF11-4EF8-B11F-897BDDC24EEF}" destId="{D96185E4-FBCD-40C6-B1C3-7BCA0DA589EC}" srcOrd="2" destOrd="0" presId="urn:microsoft.com/office/officeart/2005/8/layout/hProcess11"/>
    <dgm:cxn modelId="{BC87497B-2D49-4BA7-ABE8-13AC5263F8C1}" type="presParOf" srcId="{D96185E4-FBCD-40C6-B1C3-7BCA0DA589EC}" destId="{3EB21D4C-11F6-4CBF-862B-8B5C5B379E59}" srcOrd="0" destOrd="0" presId="urn:microsoft.com/office/officeart/2005/8/layout/hProcess11"/>
    <dgm:cxn modelId="{B922D55C-DC8C-4825-8E3B-5E99D7D247B2}" type="presParOf" srcId="{D96185E4-FBCD-40C6-B1C3-7BCA0DA589EC}" destId="{F9C25F6A-F525-45BE-A138-A0F092375B17}" srcOrd="1" destOrd="0" presId="urn:microsoft.com/office/officeart/2005/8/layout/hProcess11"/>
    <dgm:cxn modelId="{862EC198-ACF5-4884-9548-23CBB3A1E82A}" type="presParOf" srcId="{D96185E4-FBCD-40C6-B1C3-7BCA0DA589EC}" destId="{57CB648A-1870-4671-A258-AF97E0EE2492}" srcOrd="2" destOrd="0" presId="urn:microsoft.com/office/officeart/2005/8/layout/hProcess11"/>
    <dgm:cxn modelId="{CD274CC7-A8EA-425C-9FD9-FDEF739407FD}" type="presParOf" srcId="{2C71CE82-BF11-4EF8-B11F-897BDDC24EEF}" destId="{0AA47B11-90B7-427C-86CF-75FBDB447BC4}" srcOrd="3" destOrd="0" presId="urn:microsoft.com/office/officeart/2005/8/layout/hProcess11"/>
    <dgm:cxn modelId="{428C3B20-C1CF-48BE-816F-8537D547740E}" type="presParOf" srcId="{2C71CE82-BF11-4EF8-B11F-897BDDC24EEF}" destId="{191A08CA-AF61-49DB-95BA-443DC9D0A342}" srcOrd="4" destOrd="0" presId="urn:microsoft.com/office/officeart/2005/8/layout/hProcess11"/>
    <dgm:cxn modelId="{27AD8CF1-FDD8-4094-BCF8-0CF51823DD2A}" type="presParOf" srcId="{191A08CA-AF61-49DB-95BA-443DC9D0A342}" destId="{4BA508A2-08A2-4F2C-AF64-A83C7D02AE6C}" srcOrd="0" destOrd="0" presId="urn:microsoft.com/office/officeart/2005/8/layout/hProcess11"/>
    <dgm:cxn modelId="{7B50CA45-7A6A-41FD-A911-850522407A08}" type="presParOf" srcId="{191A08CA-AF61-49DB-95BA-443DC9D0A342}" destId="{2BF37CD8-46E8-4613-8BDB-3DA06088AE95}" srcOrd="1" destOrd="0" presId="urn:microsoft.com/office/officeart/2005/8/layout/hProcess11"/>
    <dgm:cxn modelId="{969E7A9E-DA6B-4825-B183-C792488B3847}" type="presParOf" srcId="{191A08CA-AF61-49DB-95BA-443DC9D0A342}" destId="{411D44BA-C724-428F-A328-036098018DBB}" srcOrd="2" destOrd="0" presId="urn:microsoft.com/office/officeart/2005/8/layout/hProcess11"/>
    <dgm:cxn modelId="{D90E6016-8463-442D-92C9-A621E0B67210}" type="presParOf" srcId="{2C71CE82-BF11-4EF8-B11F-897BDDC24EEF}" destId="{9CC79879-D018-4721-B7DC-EEA7DAC2E907}" srcOrd="5" destOrd="0" presId="urn:microsoft.com/office/officeart/2005/8/layout/hProcess11"/>
    <dgm:cxn modelId="{82371B1F-07D2-4599-92EE-A2EAB276BDCB}" type="presParOf" srcId="{2C71CE82-BF11-4EF8-B11F-897BDDC24EEF}" destId="{B0D488F9-6225-46BE-8A84-FCE770580F07}" srcOrd="6" destOrd="0" presId="urn:microsoft.com/office/officeart/2005/8/layout/hProcess11"/>
    <dgm:cxn modelId="{73030696-FC00-4F79-9809-068756EE9241}" type="presParOf" srcId="{B0D488F9-6225-46BE-8A84-FCE770580F07}" destId="{4DFF09D4-F855-4423-8AC6-07B8D544D90E}" srcOrd="0" destOrd="0" presId="urn:microsoft.com/office/officeart/2005/8/layout/hProcess11"/>
    <dgm:cxn modelId="{8F72E665-2EB6-45BC-9BED-66C2BE353219}" type="presParOf" srcId="{B0D488F9-6225-46BE-8A84-FCE770580F07}" destId="{00EC3C8F-E451-4FB6-90CF-38B87B8D01DD}" srcOrd="1" destOrd="0" presId="urn:microsoft.com/office/officeart/2005/8/layout/hProcess11"/>
    <dgm:cxn modelId="{D4450AF7-D431-49ED-9962-6CCE501A931A}" type="presParOf" srcId="{B0D488F9-6225-46BE-8A84-FCE770580F07}" destId="{245389F6-FC51-48D0-B3E3-0460CEEC24D5}" srcOrd="2" destOrd="0" presId="urn:microsoft.com/office/officeart/2005/8/layout/hProcess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2304FA0-83F9-454A-AA19-B56E0ADE0582}" type="doc">
      <dgm:prSet loTypeId="urn:microsoft.com/office/officeart/2008/layout/VerticalCurvedList" loCatId="list" qsTypeId="urn:microsoft.com/office/officeart/2005/8/quickstyle/simple1" qsCatId="simple" csTypeId="urn:microsoft.com/office/officeart/2005/8/colors/accent1_2" csCatId="accent1"/>
      <dgm:spPr/>
      <dgm:t>
        <a:bodyPr/>
        <a:lstStyle/>
        <a:p>
          <a:endParaRPr lang="en-IN"/>
        </a:p>
      </dgm:t>
    </dgm:pt>
    <dgm:pt modelId="{D7EECFAD-48D1-4824-AF82-37E3A3372280}">
      <dgm:prSet/>
      <dgm:spPr/>
      <dgm:t>
        <a:bodyPr/>
        <a:lstStyle/>
        <a:p>
          <a:r>
            <a:rPr lang="en-US" b="1"/>
            <a:t>Direct communication between farmers and consumer in order to eliminate middle men.</a:t>
          </a:r>
          <a:endParaRPr lang="en-IN"/>
        </a:p>
      </dgm:t>
    </dgm:pt>
    <dgm:pt modelId="{5C921F75-17E5-47E0-9044-E4DE9176ADFD}" type="parTrans" cxnId="{02729333-820E-4304-AF56-B7E4349D2A57}">
      <dgm:prSet/>
      <dgm:spPr/>
      <dgm:t>
        <a:bodyPr/>
        <a:lstStyle/>
        <a:p>
          <a:endParaRPr lang="en-IN"/>
        </a:p>
      </dgm:t>
    </dgm:pt>
    <dgm:pt modelId="{B2A8397C-35D2-4E75-AEAC-52B1D3C5E126}" type="sibTrans" cxnId="{02729333-820E-4304-AF56-B7E4349D2A57}">
      <dgm:prSet/>
      <dgm:spPr/>
      <dgm:t>
        <a:bodyPr/>
        <a:lstStyle/>
        <a:p>
          <a:endParaRPr lang="en-IN"/>
        </a:p>
      </dgm:t>
    </dgm:pt>
    <dgm:pt modelId="{A1073CBA-5F12-4B1A-A4A9-8E192307F91F}">
      <dgm:prSet/>
      <dgm:spPr/>
      <dgm:t>
        <a:bodyPr/>
        <a:lstStyle/>
        <a:p>
          <a:r>
            <a:rPr lang="en-US" b="1"/>
            <a:t>Develop a website which includes farmer and consumer menu.</a:t>
          </a:r>
          <a:endParaRPr lang="en-IN"/>
        </a:p>
      </dgm:t>
    </dgm:pt>
    <dgm:pt modelId="{6B78F16A-8199-48FA-97D9-F8556CD37B9C}" type="parTrans" cxnId="{69BFB435-D75C-44D0-BA2F-026D84280AE2}">
      <dgm:prSet/>
      <dgm:spPr/>
      <dgm:t>
        <a:bodyPr/>
        <a:lstStyle/>
        <a:p>
          <a:endParaRPr lang="en-IN"/>
        </a:p>
      </dgm:t>
    </dgm:pt>
    <dgm:pt modelId="{25932F96-4D03-40FC-9B75-F6F0FE824DD0}" type="sibTrans" cxnId="{69BFB435-D75C-44D0-BA2F-026D84280AE2}">
      <dgm:prSet/>
      <dgm:spPr/>
      <dgm:t>
        <a:bodyPr/>
        <a:lstStyle/>
        <a:p>
          <a:endParaRPr lang="en-IN"/>
        </a:p>
      </dgm:t>
    </dgm:pt>
    <dgm:pt modelId="{D5476341-AB74-4C9E-B978-DB4F8BB8436E}">
      <dgm:prSet/>
      <dgm:spPr/>
      <dgm:t>
        <a:bodyPr/>
        <a:lstStyle/>
        <a:p>
          <a:r>
            <a:rPr lang="en-IN" b="1"/>
            <a:t>Using moisture, temperature, humidity, and pH sensors to monitor environmental conditions in real time.</a:t>
          </a:r>
          <a:endParaRPr lang="en-IN"/>
        </a:p>
      </dgm:t>
    </dgm:pt>
    <dgm:pt modelId="{96E248EC-1525-4DE1-B8A0-3C193F697A33}" type="parTrans" cxnId="{D1FE37FE-877A-4E81-B4E9-455CD3BD9716}">
      <dgm:prSet/>
      <dgm:spPr/>
      <dgm:t>
        <a:bodyPr/>
        <a:lstStyle/>
        <a:p>
          <a:endParaRPr lang="en-IN"/>
        </a:p>
      </dgm:t>
    </dgm:pt>
    <dgm:pt modelId="{CD635CBC-D7FC-4513-BE4A-97D22F6FF950}" type="sibTrans" cxnId="{D1FE37FE-877A-4E81-B4E9-455CD3BD9716}">
      <dgm:prSet/>
      <dgm:spPr/>
      <dgm:t>
        <a:bodyPr/>
        <a:lstStyle/>
        <a:p>
          <a:endParaRPr lang="en-IN"/>
        </a:p>
      </dgm:t>
    </dgm:pt>
    <dgm:pt modelId="{862CAA94-193D-4BE8-B597-6D862AF3061D}">
      <dgm:prSet/>
      <dgm:spPr/>
      <dgm:t>
        <a:bodyPr/>
        <a:lstStyle/>
        <a:p>
          <a:r>
            <a:rPr lang="en-US" b="1"/>
            <a:t>Consumer can choose the required crop and quantity and place order via website.</a:t>
          </a:r>
          <a:endParaRPr lang="en-IN"/>
        </a:p>
      </dgm:t>
    </dgm:pt>
    <dgm:pt modelId="{8998AEDF-C588-44D5-A61F-51B957318D36}" type="parTrans" cxnId="{9796824C-B82A-48AD-8B81-F67F2567E2E1}">
      <dgm:prSet/>
      <dgm:spPr/>
      <dgm:t>
        <a:bodyPr/>
        <a:lstStyle/>
        <a:p>
          <a:endParaRPr lang="en-IN"/>
        </a:p>
      </dgm:t>
    </dgm:pt>
    <dgm:pt modelId="{98D46A7A-5C1D-4CDB-9795-77C4F6070900}" type="sibTrans" cxnId="{9796824C-B82A-48AD-8B81-F67F2567E2E1}">
      <dgm:prSet/>
      <dgm:spPr/>
      <dgm:t>
        <a:bodyPr/>
        <a:lstStyle/>
        <a:p>
          <a:endParaRPr lang="en-IN"/>
        </a:p>
      </dgm:t>
    </dgm:pt>
    <dgm:pt modelId="{5B8B6E59-D1F0-4F78-B140-4BA3A2B42749}">
      <dgm:prSet/>
      <dgm:spPr/>
      <dgm:t>
        <a:bodyPr/>
        <a:lstStyle/>
        <a:p>
          <a:r>
            <a:rPr lang="en-IN" b="1" dirty="0"/>
            <a:t>Store the data on the database and predict yield production by using various data analytics tools like Power BI.</a:t>
          </a:r>
          <a:endParaRPr lang="en-IN" dirty="0"/>
        </a:p>
      </dgm:t>
    </dgm:pt>
    <dgm:pt modelId="{06417A8C-D37D-4C52-ACD4-F8785337F10B}" type="parTrans" cxnId="{6213181A-0098-4BDD-9629-E40C26853B1B}">
      <dgm:prSet/>
      <dgm:spPr/>
      <dgm:t>
        <a:bodyPr/>
        <a:lstStyle/>
        <a:p>
          <a:endParaRPr lang="en-IN"/>
        </a:p>
      </dgm:t>
    </dgm:pt>
    <dgm:pt modelId="{B36C3CA2-68BE-4D30-A0CE-60B579D73B54}" type="sibTrans" cxnId="{6213181A-0098-4BDD-9629-E40C26853B1B}">
      <dgm:prSet/>
      <dgm:spPr/>
      <dgm:t>
        <a:bodyPr/>
        <a:lstStyle/>
        <a:p>
          <a:endParaRPr lang="en-IN"/>
        </a:p>
      </dgm:t>
    </dgm:pt>
    <dgm:pt modelId="{5DC24F02-9531-46B1-9968-AD8C9976FA67}">
      <dgm:prSet/>
      <dgm:spPr/>
      <dgm:t>
        <a:bodyPr/>
        <a:lstStyle/>
        <a:p>
          <a:r>
            <a:rPr lang="en-US" b="1" dirty="0"/>
            <a:t>Depending on the quantity of the crops ordered by the customer the orders will be dispatched in different vehicles.</a:t>
          </a:r>
          <a:endParaRPr lang="en-IN" dirty="0"/>
        </a:p>
      </dgm:t>
    </dgm:pt>
    <dgm:pt modelId="{3F764D98-8F18-4EA8-926E-D81C2C30B443}" type="parTrans" cxnId="{8EAADEEA-8A61-4318-8663-4C63F3B6BF57}">
      <dgm:prSet/>
      <dgm:spPr/>
      <dgm:t>
        <a:bodyPr/>
        <a:lstStyle/>
        <a:p>
          <a:endParaRPr lang="en-IN"/>
        </a:p>
      </dgm:t>
    </dgm:pt>
    <dgm:pt modelId="{08ACCE87-F251-435D-A55E-92833750D6FC}" type="sibTrans" cxnId="{8EAADEEA-8A61-4318-8663-4C63F3B6BF57}">
      <dgm:prSet/>
      <dgm:spPr/>
      <dgm:t>
        <a:bodyPr/>
        <a:lstStyle/>
        <a:p>
          <a:endParaRPr lang="en-IN"/>
        </a:p>
      </dgm:t>
    </dgm:pt>
    <dgm:pt modelId="{85F00116-4752-4376-A94A-FFFC9C0CFA36}" type="pres">
      <dgm:prSet presAssocID="{12304FA0-83F9-454A-AA19-B56E0ADE0582}" presName="Name0" presStyleCnt="0">
        <dgm:presLayoutVars>
          <dgm:chMax val="7"/>
          <dgm:chPref val="7"/>
          <dgm:dir/>
        </dgm:presLayoutVars>
      </dgm:prSet>
      <dgm:spPr/>
    </dgm:pt>
    <dgm:pt modelId="{90686D58-2E5C-4C02-8260-945A0B66F701}" type="pres">
      <dgm:prSet presAssocID="{12304FA0-83F9-454A-AA19-B56E0ADE0582}" presName="Name1" presStyleCnt="0"/>
      <dgm:spPr/>
    </dgm:pt>
    <dgm:pt modelId="{020FC86A-9266-4EC0-A6DD-55D11AA79734}" type="pres">
      <dgm:prSet presAssocID="{12304FA0-83F9-454A-AA19-B56E0ADE0582}" presName="cycle" presStyleCnt="0"/>
      <dgm:spPr/>
    </dgm:pt>
    <dgm:pt modelId="{ADACB06E-7F8D-4E3A-85A5-BB24065F1851}" type="pres">
      <dgm:prSet presAssocID="{12304FA0-83F9-454A-AA19-B56E0ADE0582}" presName="srcNode" presStyleLbl="node1" presStyleIdx="0" presStyleCnt="6"/>
      <dgm:spPr/>
    </dgm:pt>
    <dgm:pt modelId="{83513F09-57DA-4CA5-8CC5-419D09652145}" type="pres">
      <dgm:prSet presAssocID="{12304FA0-83F9-454A-AA19-B56E0ADE0582}" presName="conn" presStyleLbl="parChTrans1D2" presStyleIdx="0" presStyleCnt="1"/>
      <dgm:spPr/>
    </dgm:pt>
    <dgm:pt modelId="{4E14B246-1D44-4541-A8C4-D7A4DBB7DA04}" type="pres">
      <dgm:prSet presAssocID="{12304FA0-83F9-454A-AA19-B56E0ADE0582}" presName="extraNode" presStyleLbl="node1" presStyleIdx="0" presStyleCnt="6"/>
      <dgm:spPr/>
    </dgm:pt>
    <dgm:pt modelId="{17620D64-293D-455B-92F9-6A26FF7B2753}" type="pres">
      <dgm:prSet presAssocID="{12304FA0-83F9-454A-AA19-B56E0ADE0582}" presName="dstNode" presStyleLbl="node1" presStyleIdx="0" presStyleCnt="6"/>
      <dgm:spPr/>
    </dgm:pt>
    <dgm:pt modelId="{1C946970-8B28-4E74-B6FD-02FB2E1753E5}" type="pres">
      <dgm:prSet presAssocID="{D7EECFAD-48D1-4824-AF82-37E3A3372280}" presName="text_1" presStyleLbl="node1" presStyleIdx="0" presStyleCnt="6">
        <dgm:presLayoutVars>
          <dgm:bulletEnabled val="1"/>
        </dgm:presLayoutVars>
      </dgm:prSet>
      <dgm:spPr/>
    </dgm:pt>
    <dgm:pt modelId="{3B699CB9-5856-4D6D-A03E-694D496D7F99}" type="pres">
      <dgm:prSet presAssocID="{D7EECFAD-48D1-4824-AF82-37E3A3372280}" presName="accent_1" presStyleCnt="0"/>
      <dgm:spPr/>
    </dgm:pt>
    <dgm:pt modelId="{754BA9B9-969C-4D99-9DD4-99C41559FCBE}" type="pres">
      <dgm:prSet presAssocID="{D7EECFAD-48D1-4824-AF82-37E3A3372280}" presName="accentRepeatNode" presStyleLbl="solidFgAcc1" presStyleIdx="0" presStyleCnt="6"/>
      <dgm:spPr/>
    </dgm:pt>
    <dgm:pt modelId="{C1E99A69-FAB5-4C83-9F5D-3470D2DF8C72}" type="pres">
      <dgm:prSet presAssocID="{A1073CBA-5F12-4B1A-A4A9-8E192307F91F}" presName="text_2" presStyleLbl="node1" presStyleIdx="1" presStyleCnt="6">
        <dgm:presLayoutVars>
          <dgm:bulletEnabled val="1"/>
        </dgm:presLayoutVars>
      </dgm:prSet>
      <dgm:spPr/>
    </dgm:pt>
    <dgm:pt modelId="{03994096-C4FB-4CB1-8E22-E6155C7551C1}" type="pres">
      <dgm:prSet presAssocID="{A1073CBA-5F12-4B1A-A4A9-8E192307F91F}" presName="accent_2" presStyleCnt="0"/>
      <dgm:spPr/>
    </dgm:pt>
    <dgm:pt modelId="{687B6834-93B7-44C7-85BE-AAB27A38CA58}" type="pres">
      <dgm:prSet presAssocID="{A1073CBA-5F12-4B1A-A4A9-8E192307F91F}" presName="accentRepeatNode" presStyleLbl="solidFgAcc1" presStyleIdx="1" presStyleCnt="6"/>
      <dgm:spPr/>
    </dgm:pt>
    <dgm:pt modelId="{E646CA0F-350E-406A-BC6A-752FDA366B02}" type="pres">
      <dgm:prSet presAssocID="{D5476341-AB74-4C9E-B978-DB4F8BB8436E}" presName="text_3" presStyleLbl="node1" presStyleIdx="2" presStyleCnt="6">
        <dgm:presLayoutVars>
          <dgm:bulletEnabled val="1"/>
        </dgm:presLayoutVars>
      </dgm:prSet>
      <dgm:spPr/>
    </dgm:pt>
    <dgm:pt modelId="{13F7FD73-BABF-4CAF-95BF-33ED2DB65A1A}" type="pres">
      <dgm:prSet presAssocID="{D5476341-AB74-4C9E-B978-DB4F8BB8436E}" presName="accent_3" presStyleCnt="0"/>
      <dgm:spPr/>
    </dgm:pt>
    <dgm:pt modelId="{93259D68-3FAB-4432-B1F1-21F2C685A78B}" type="pres">
      <dgm:prSet presAssocID="{D5476341-AB74-4C9E-B978-DB4F8BB8436E}" presName="accentRepeatNode" presStyleLbl="solidFgAcc1" presStyleIdx="2" presStyleCnt="6"/>
      <dgm:spPr/>
    </dgm:pt>
    <dgm:pt modelId="{BA42127A-176B-4A5F-921D-9B7FD21F2447}" type="pres">
      <dgm:prSet presAssocID="{862CAA94-193D-4BE8-B597-6D862AF3061D}" presName="text_4" presStyleLbl="node1" presStyleIdx="3" presStyleCnt="6">
        <dgm:presLayoutVars>
          <dgm:bulletEnabled val="1"/>
        </dgm:presLayoutVars>
      </dgm:prSet>
      <dgm:spPr/>
    </dgm:pt>
    <dgm:pt modelId="{E65A5BB2-77C3-4066-89A5-1482B7DDE545}" type="pres">
      <dgm:prSet presAssocID="{862CAA94-193D-4BE8-B597-6D862AF3061D}" presName="accent_4" presStyleCnt="0"/>
      <dgm:spPr/>
    </dgm:pt>
    <dgm:pt modelId="{D40A6C52-BA9E-4BE0-9E59-AE8DD1782202}" type="pres">
      <dgm:prSet presAssocID="{862CAA94-193D-4BE8-B597-6D862AF3061D}" presName="accentRepeatNode" presStyleLbl="solidFgAcc1" presStyleIdx="3" presStyleCnt="6"/>
      <dgm:spPr/>
    </dgm:pt>
    <dgm:pt modelId="{E6831EFC-21A8-4F15-8647-D72B02418352}" type="pres">
      <dgm:prSet presAssocID="{5B8B6E59-D1F0-4F78-B140-4BA3A2B42749}" presName="text_5" presStyleLbl="node1" presStyleIdx="4" presStyleCnt="6">
        <dgm:presLayoutVars>
          <dgm:bulletEnabled val="1"/>
        </dgm:presLayoutVars>
      </dgm:prSet>
      <dgm:spPr/>
    </dgm:pt>
    <dgm:pt modelId="{44DBF8CA-E63C-460E-9324-774C30E02A8A}" type="pres">
      <dgm:prSet presAssocID="{5B8B6E59-D1F0-4F78-B140-4BA3A2B42749}" presName="accent_5" presStyleCnt="0"/>
      <dgm:spPr/>
    </dgm:pt>
    <dgm:pt modelId="{B2DD7BA7-A20E-4B5E-8A1C-CEA7C0A72E93}" type="pres">
      <dgm:prSet presAssocID="{5B8B6E59-D1F0-4F78-B140-4BA3A2B42749}" presName="accentRepeatNode" presStyleLbl="solidFgAcc1" presStyleIdx="4" presStyleCnt="6"/>
      <dgm:spPr/>
    </dgm:pt>
    <dgm:pt modelId="{EAF2069B-2588-4398-9E4B-3DE72E034B51}" type="pres">
      <dgm:prSet presAssocID="{5DC24F02-9531-46B1-9968-AD8C9976FA67}" presName="text_6" presStyleLbl="node1" presStyleIdx="5" presStyleCnt="6">
        <dgm:presLayoutVars>
          <dgm:bulletEnabled val="1"/>
        </dgm:presLayoutVars>
      </dgm:prSet>
      <dgm:spPr/>
    </dgm:pt>
    <dgm:pt modelId="{6D8A47BA-4760-467E-9DEF-18406FE499A5}" type="pres">
      <dgm:prSet presAssocID="{5DC24F02-9531-46B1-9968-AD8C9976FA67}" presName="accent_6" presStyleCnt="0"/>
      <dgm:spPr/>
    </dgm:pt>
    <dgm:pt modelId="{FFE711CF-6B7A-4056-B2FB-80872A31568E}" type="pres">
      <dgm:prSet presAssocID="{5DC24F02-9531-46B1-9968-AD8C9976FA67}" presName="accentRepeatNode" presStyleLbl="solidFgAcc1" presStyleIdx="5" presStyleCnt="6"/>
      <dgm:spPr/>
    </dgm:pt>
  </dgm:ptLst>
  <dgm:cxnLst>
    <dgm:cxn modelId="{0F18FB10-03C5-48FA-A387-5173C72C9534}" type="presOf" srcId="{5B8B6E59-D1F0-4F78-B140-4BA3A2B42749}" destId="{E6831EFC-21A8-4F15-8647-D72B02418352}" srcOrd="0" destOrd="0" presId="urn:microsoft.com/office/officeart/2008/layout/VerticalCurvedList"/>
    <dgm:cxn modelId="{6213181A-0098-4BDD-9629-E40C26853B1B}" srcId="{12304FA0-83F9-454A-AA19-B56E0ADE0582}" destId="{5B8B6E59-D1F0-4F78-B140-4BA3A2B42749}" srcOrd="4" destOrd="0" parTransId="{06417A8C-D37D-4C52-ACD4-F8785337F10B}" sibTransId="{B36C3CA2-68BE-4D30-A0CE-60B579D73B54}"/>
    <dgm:cxn modelId="{0853202F-F7E8-4419-9087-27132B068E58}" type="presOf" srcId="{12304FA0-83F9-454A-AA19-B56E0ADE0582}" destId="{85F00116-4752-4376-A94A-FFFC9C0CFA36}" srcOrd="0" destOrd="0" presId="urn:microsoft.com/office/officeart/2008/layout/VerticalCurvedList"/>
    <dgm:cxn modelId="{02729333-820E-4304-AF56-B7E4349D2A57}" srcId="{12304FA0-83F9-454A-AA19-B56E0ADE0582}" destId="{D7EECFAD-48D1-4824-AF82-37E3A3372280}" srcOrd="0" destOrd="0" parTransId="{5C921F75-17E5-47E0-9044-E4DE9176ADFD}" sibTransId="{B2A8397C-35D2-4E75-AEAC-52B1D3C5E126}"/>
    <dgm:cxn modelId="{69BFB435-D75C-44D0-BA2F-026D84280AE2}" srcId="{12304FA0-83F9-454A-AA19-B56E0ADE0582}" destId="{A1073CBA-5F12-4B1A-A4A9-8E192307F91F}" srcOrd="1" destOrd="0" parTransId="{6B78F16A-8199-48FA-97D9-F8556CD37B9C}" sibTransId="{25932F96-4D03-40FC-9B75-F6F0FE824DD0}"/>
    <dgm:cxn modelId="{5066DF5C-70E3-49E3-AD07-2B581C05F80A}" type="presOf" srcId="{D7EECFAD-48D1-4824-AF82-37E3A3372280}" destId="{1C946970-8B28-4E74-B6FD-02FB2E1753E5}" srcOrd="0" destOrd="0" presId="urn:microsoft.com/office/officeart/2008/layout/VerticalCurvedList"/>
    <dgm:cxn modelId="{2036605F-DFF0-44F5-A0AF-14AD060287E2}" type="presOf" srcId="{D5476341-AB74-4C9E-B978-DB4F8BB8436E}" destId="{E646CA0F-350E-406A-BC6A-752FDA366B02}" srcOrd="0" destOrd="0" presId="urn:microsoft.com/office/officeart/2008/layout/VerticalCurvedList"/>
    <dgm:cxn modelId="{9796824C-B82A-48AD-8B81-F67F2567E2E1}" srcId="{12304FA0-83F9-454A-AA19-B56E0ADE0582}" destId="{862CAA94-193D-4BE8-B597-6D862AF3061D}" srcOrd="3" destOrd="0" parTransId="{8998AEDF-C588-44D5-A61F-51B957318D36}" sibTransId="{98D46A7A-5C1D-4CDB-9795-77C4F6070900}"/>
    <dgm:cxn modelId="{E260B495-CE61-4672-8221-CA75015486A8}" type="presOf" srcId="{5DC24F02-9531-46B1-9968-AD8C9976FA67}" destId="{EAF2069B-2588-4398-9E4B-3DE72E034B51}" srcOrd="0" destOrd="0" presId="urn:microsoft.com/office/officeart/2008/layout/VerticalCurvedList"/>
    <dgm:cxn modelId="{6DCA9098-D5BE-4EF9-8455-1D70DFEC5F29}" type="presOf" srcId="{862CAA94-193D-4BE8-B597-6D862AF3061D}" destId="{BA42127A-176B-4A5F-921D-9B7FD21F2447}" srcOrd="0" destOrd="0" presId="urn:microsoft.com/office/officeart/2008/layout/VerticalCurvedList"/>
    <dgm:cxn modelId="{254BA8DF-A8C2-4064-B3A2-175D5B3775C2}" type="presOf" srcId="{B2A8397C-35D2-4E75-AEAC-52B1D3C5E126}" destId="{83513F09-57DA-4CA5-8CC5-419D09652145}" srcOrd="0" destOrd="0" presId="urn:microsoft.com/office/officeart/2008/layout/VerticalCurvedList"/>
    <dgm:cxn modelId="{8EAADEEA-8A61-4318-8663-4C63F3B6BF57}" srcId="{12304FA0-83F9-454A-AA19-B56E0ADE0582}" destId="{5DC24F02-9531-46B1-9968-AD8C9976FA67}" srcOrd="5" destOrd="0" parTransId="{3F764D98-8F18-4EA8-926E-D81C2C30B443}" sibTransId="{08ACCE87-F251-435D-A55E-92833750D6FC}"/>
    <dgm:cxn modelId="{24A48CEE-243A-4C26-B4A9-2E2926487233}" type="presOf" srcId="{A1073CBA-5F12-4B1A-A4A9-8E192307F91F}" destId="{C1E99A69-FAB5-4C83-9F5D-3470D2DF8C72}" srcOrd="0" destOrd="0" presId="urn:microsoft.com/office/officeart/2008/layout/VerticalCurvedList"/>
    <dgm:cxn modelId="{D1FE37FE-877A-4E81-B4E9-455CD3BD9716}" srcId="{12304FA0-83F9-454A-AA19-B56E0ADE0582}" destId="{D5476341-AB74-4C9E-B978-DB4F8BB8436E}" srcOrd="2" destOrd="0" parTransId="{96E248EC-1525-4DE1-B8A0-3C193F697A33}" sibTransId="{CD635CBC-D7FC-4513-BE4A-97D22F6FF950}"/>
    <dgm:cxn modelId="{9207F100-9F87-48F2-902C-4A9DA80C27B5}" type="presParOf" srcId="{85F00116-4752-4376-A94A-FFFC9C0CFA36}" destId="{90686D58-2E5C-4C02-8260-945A0B66F701}" srcOrd="0" destOrd="0" presId="urn:microsoft.com/office/officeart/2008/layout/VerticalCurvedList"/>
    <dgm:cxn modelId="{7C1ACEF2-F9EF-4C46-AAC6-991F3381BA90}" type="presParOf" srcId="{90686D58-2E5C-4C02-8260-945A0B66F701}" destId="{020FC86A-9266-4EC0-A6DD-55D11AA79734}" srcOrd="0" destOrd="0" presId="urn:microsoft.com/office/officeart/2008/layout/VerticalCurvedList"/>
    <dgm:cxn modelId="{D72EA2FA-60F5-4386-B4C7-147F46E4A631}" type="presParOf" srcId="{020FC86A-9266-4EC0-A6DD-55D11AA79734}" destId="{ADACB06E-7F8D-4E3A-85A5-BB24065F1851}" srcOrd="0" destOrd="0" presId="urn:microsoft.com/office/officeart/2008/layout/VerticalCurvedList"/>
    <dgm:cxn modelId="{EE891364-8370-4B6E-BC63-576B27521922}" type="presParOf" srcId="{020FC86A-9266-4EC0-A6DD-55D11AA79734}" destId="{83513F09-57DA-4CA5-8CC5-419D09652145}" srcOrd="1" destOrd="0" presId="urn:microsoft.com/office/officeart/2008/layout/VerticalCurvedList"/>
    <dgm:cxn modelId="{F65CE005-0701-41F9-906C-74EA6096C8A4}" type="presParOf" srcId="{020FC86A-9266-4EC0-A6DD-55D11AA79734}" destId="{4E14B246-1D44-4541-A8C4-D7A4DBB7DA04}" srcOrd="2" destOrd="0" presId="urn:microsoft.com/office/officeart/2008/layout/VerticalCurvedList"/>
    <dgm:cxn modelId="{C2393D86-CD3C-4F3B-8124-151E945CAD6B}" type="presParOf" srcId="{020FC86A-9266-4EC0-A6DD-55D11AA79734}" destId="{17620D64-293D-455B-92F9-6A26FF7B2753}" srcOrd="3" destOrd="0" presId="urn:microsoft.com/office/officeart/2008/layout/VerticalCurvedList"/>
    <dgm:cxn modelId="{401827F9-9CDB-401A-A8D0-4D62F7112F0E}" type="presParOf" srcId="{90686D58-2E5C-4C02-8260-945A0B66F701}" destId="{1C946970-8B28-4E74-B6FD-02FB2E1753E5}" srcOrd="1" destOrd="0" presId="urn:microsoft.com/office/officeart/2008/layout/VerticalCurvedList"/>
    <dgm:cxn modelId="{3C00D4C5-8FC2-4C5F-A779-6C292916AABC}" type="presParOf" srcId="{90686D58-2E5C-4C02-8260-945A0B66F701}" destId="{3B699CB9-5856-4D6D-A03E-694D496D7F99}" srcOrd="2" destOrd="0" presId="urn:microsoft.com/office/officeart/2008/layout/VerticalCurvedList"/>
    <dgm:cxn modelId="{86827C39-DA33-4153-AD36-1C7CE8E77438}" type="presParOf" srcId="{3B699CB9-5856-4D6D-A03E-694D496D7F99}" destId="{754BA9B9-969C-4D99-9DD4-99C41559FCBE}" srcOrd="0" destOrd="0" presId="urn:microsoft.com/office/officeart/2008/layout/VerticalCurvedList"/>
    <dgm:cxn modelId="{B7568EB1-EA73-4E8D-AF75-1AB55AA27CC9}" type="presParOf" srcId="{90686D58-2E5C-4C02-8260-945A0B66F701}" destId="{C1E99A69-FAB5-4C83-9F5D-3470D2DF8C72}" srcOrd="3" destOrd="0" presId="urn:microsoft.com/office/officeart/2008/layout/VerticalCurvedList"/>
    <dgm:cxn modelId="{B5032D02-6D28-42B4-84FB-FB88E0594754}" type="presParOf" srcId="{90686D58-2E5C-4C02-8260-945A0B66F701}" destId="{03994096-C4FB-4CB1-8E22-E6155C7551C1}" srcOrd="4" destOrd="0" presId="urn:microsoft.com/office/officeart/2008/layout/VerticalCurvedList"/>
    <dgm:cxn modelId="{9B811A36-F70E-4BA4-BD81-BA7E988AC864}" type="presParOf" srcId="{03994096-C4FB-4CB1-8E22-E6155C7551C1}" destId="{687B6834-93B7-44C7-85BE-AAB27A38CA58}" srcOrd="0" destOrd="0" presId="urn:microsoft.com/office/officeart/2008/layout/VerticalCurvedList"/>
    <dgm:cxn modelId="{E33D65D5-D2AA-47BF-B243-7D82FBD6ACFD}" type="presParOf" srcId="{90686D58-2E5C-4C02-8260-945A0B66F701}" destId="{E646CA0F-350E-406A-BC6A-752FDA366B02}" srcOrd="5" destOrd="0" presId="urn:microsoft.com/office/officeart/2008/layout/VerticalCurvedList"/>
    <dgm:cxn modelId="{16EDB029-7D8F-4D60-85F1-886501E5AAF9}" type="presParOf" srcId="{90686D58-2E5C-4C02-8260-945A0B66F701}" destId="{13F7FD73-BABF-4CAF-95BF-33ED2DB65A1A}" srcOrd="6" destOrd="0" presId="urn:microsoft.com/office/officeart/2008/layout/VerticalCurvedList"/>
    <dgm:cxn modelId="{69819411-EC33-4B6C-9633-74925CE4ADA2}" type="presParOf" srcId="{13F7FD73-BABF-4CAF-95BF-33ED2DB65A1A}" destId="{93259D68-3FAB-4432-B1F1-21F2C685A78B}" srcOrd="0" destOrd="0" presId="urn:microsoft.com/office/officeart/2008/layout/VerticalCurvedList"/>
    <dgm:cxn modelId="{967222E5-D9FD-4249-B38F-0B0A970D70EE}" type="presParOf" srcId="{90686D58-2E5C-4C02-8260-945A0B66F701}" destId="{BA42127A-176B-4A5F-921D-9B7FD21F2447}" srcOrd="7" destOrd="0" presId="urn:microsoft.com/office/officeart/2008/layout/VerticalCurvedList"/>
    <dgm:cxn modelId="{E02E589E-E920-487A-9ACC-10422437B71E}" type="presParOf" srcId="{90686D58-2E5C-4C02-8260-945A0B66F701}" destId="{E65A5BB2-77C3-4066-89A5-1482B7DDE545}" srcOrd="8" destOrd="0" presId="urn:microsoft.com/office/officeart/2008/layout/VerticalCurvedList"/>
    <dgm:cxn modelId="{6A3F4D61-C3D3-4885-8324-EEECC930D064}" type="presParOf" srcId="{E65A5BB2-77C3-4066-89A5-1482B7DDE545}" destId="{D40A6C52-BA9E-4BE0-9E59-AE8DD1782202}" srcOrd="0" destOrd="0" presId="urn:microsoft.com/office/officeart/2008/layout/VerticalCurvedList"/>
    <dgm:cxn modelId="{F1C09217-3890-44CF-9029-A8CF89B8AFDE}" type="presParOf" srcId="{90686D58-2E5C-4C02-8260-945A0B66F701}" destId="{E6831EFC-21A8-4F15-8647-D72B02418352}" srcOrd="9" destOrd="0" presId="urn:microsoft.com/office/officeart/2008/layout/VerticalCurvedList"/>
    <dgm:cxn modelId="{B506A143-299B-418B-9390-C24B19A17D91}" type="presParOf" srcId="{90686D58-2E5C-4C02-8260-945A0B66F701}" destId="{44DBF8CA-E63C-460E-9324-774C30E02A8A}" srcOrd="10" destOrd="0" presId="urn:microsoft.com/office/officeart/2008/layout/VerticalCurvedList"/>
    <dgm:cxn modelId="{14760858-7BBE-496E-801A-96F89F1176A3}" type="presParOf" srcId="{44DBF8CA-E63C-460E-9324-774C30E02A8A}" destId="{B2DD7BA7-A20E-4B5E-8A1C-CEA7C0A72E93}" srcOrd="0" destOrd="0" presId="urn:microsoft.com/office/officeart/2008/layout/VerticalCurvedList"/>
    <dgm:cxn modelId="{A261D4DE-3937-4F42-911E-7ADC3CF384B4}" type="presParOf" srcId="{90686D58-2E5C-4C02-8260-945A0B66F701}" destId="{EAF2069B-2588-4398-9E4B-3DE72E034B51}" srcOrd="11" destOrd="0" presId="urn:microsoft.com/office/officeart/2008/layout/VerticalCurvedList"/>
    <dgm:cxn modelId="{B24F0544-F49A-45EE-B7DF-C4277B793B07}" type="presParOf" srcId="{90686D58-2E5C-4C02-8260-945A0B66F701}" destId="{6D8A47BA-4760-467E-9DEF-18406FE499A5}" srcOrd="12" destOrd="0" presId="urn:microsoft.com/office/officeart/2008/layout/VerticalCurvedList"/>
    <dgm:cxn modelId="{A951A7B8-3115-4FFA-B12E-9BFDE80BE86A}" type="presParOf" srcId="{6D8A47BA-4760-467E-9DEF-18406FE499A5}" destId="{FFE711CF-6B7A-4056-B2FB-80872A31568E}"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594AF3A-3697-4806-9846-28F75737E4A8}" type="doc">
      <dgm:prSet loTypeId="urn:microsoft.com/office/officeart/2005/8/layout/hProcess9" loCatId="process" qsTypeId="urn:microsoft.com/office/officeart/2005/8/quickstyle/simple1" qsCatId="simple" csTypeId="urn:microsoft.com/office/officeart/2005/8/colors/accent1_2" csCatId="accent1"/>
      <dgm:spPr/>
      <dgm:t>
        <a:bodyPr/>
        <a:lstStyle/>
        <a:p>
          <a:endParaRPr lang="en-IN"/>
        </a:p>
      </dgm:t>
    </dgm:pt>
    <dgm:pt modelId="{BA36C78A-B2F1-48EE-A12E-A28A80D67B01}">
      <dgm:prSet/>
      <dgm:spPr/>
      <dgm:t>
        <a:bodyPr/>
        <a:lstStyle/>
        <a:p>
          <a:r>
            <a:rPr lang="en-US"/>
            <a:t>Data from different sensors are collected.</a:t>
          </a:r>
          <a:endParaRPr lang="en-IN"/>
        </a:p>
      </dgm:t>
    </dgm:pt>
    <dgm:pt modelId="{897CC5C8-4C86-4744-A382-F82F6A8A9E10}" type="parTrans" cxnId="{7361FD72-E511-445F-BE22-64FFD776940A}">
      <dgm:prSet/>
      <dgm:spPr/>
      <dgm:t>
        <a:bodyPr/>
        <a:lstStyle/>
        <a:p>
          <a:endParaRPr lang="en-IN"/>
        </a:p>
      </dgm:t>
    </dgm:pt>
    <dgm:pt modelId="{DBD8215D-AED4-4F85-9F9C-B9953E19BBB2}" type="sibTrans" cxnId="{7361FD72-E511-445F-BE22-64FFD776940A}">
      <dgm:prSet/>
      <dgm:spPr/>
      <dgm:t>
        <a:bodyPr/>
        <a:lstStyle/>
        <a:p>
          <a:endParaRPr lang="en-IN"/>
        </a:p>
      </dgm:t>
    </dgm:pt>
    <dgm:pt modelId="{63F8CFEE-DC95-4BA5-99E6-6541DC0D6448}">
      <dgm:prSet/>
      <dgm:spPr/>
      <dgm:t>
        <a:bodyPr/>
        <a:lstStyle/>
        <a:p>
          <a:r>
            <a:rPr lang="en-IN"/>
            <a:t>Develop a  website.</a:t>
          </a:r>
        </a:p>
      </dgm:t>
    </dgm:pt>
    <dgm:pt modelId="{FC188335-6A09-464D-A342-8289C3DAE176}" type="parTrans" cxnId="{6D7D4E5C-24C0-4978-8781-FCD16EB68684}">
      <dgm:prSet/>
      <dgm:spPr/>
      <dgm:t>
        <a:bodyPr/>
        <a:lstStyle/>
        <a:p>
          <a:endParaRPr lang="en-IN"/>
        </a:p>
      </dgm:t>
    </dgm:pt>
    <dgm:pt modelId="{66CF2E50-F229-4A06-9E13-FED79CBA085C}" type="sibTrans" cxnId="{6D7D4E5C-24C0-4978-8781-FCD16EB68684}">
      <dgm:prSet/>
      <dgm:spPr/>
      <dgm:t>
        <a:bodyPr/>
        <a:lstStyle/>
        <a:p>
          <a:endParaRPr lang="en-IN"/>
        </a:p>
      </dgm:t>
    </dgm:pt>
    <dgm:pt modelId="{AC87CBA3-919D-4B57-97A0-22C7CF8445AB}">
      <dgm:prSet/>
      <dgm:spPr/>
      <dgm:t>
        <a:bodyPr/>
        <a:lstStyle/>
        <a:p>
          <a:r>
            <a:rPr lang="en-IN"/>
            <a:t>On the Developed website provide a farmer and consumer menu.</a:t>
          </a:r>
        </a:p>
      </dgm:t>
    </dgm:pt>
    <dgm:pt modelId="{3E78BD42-013C-46D6-AA2A-F247C79B1879}" type="parTrans" cxnId="{1345F765-BBA7-4E3E-AE12-EF39ACAF2537}">
      <dgm:prSet/>
      <dgm:spPr/>
      <dgm:t>
        <a:bodyPr/>
        <a:lstStyle/>
        <a:p>
          <a:endParaRPr lang="en-IN"/>
        </a:p>
      </dgm:t>
    </dgm:pt>
    <dgm:pt modelId="{44FA4DCF-1BA9-4108-B66A-53F8DE63F703}" type="sibTrans" cxnId="{1345F765-BBA7-4E3E-AE12-EF39ACAF2537}">
      <dgm:prSet/>
      <dgm:spPr/>
      <dgm:t>
        <a:bodyPr/>
        <a:lstStyle/>
        <a:p>
          <a:endParaRPr lang="en-IN"/>
        </a:p>
      </dgm:t>
    </dgm:pt>
    <dgm:pt modelId="{85A0DAB4-293C-4DEE-8671-6F27B9236E5E}">
      <dgm:prSet/>
      <dgm:spPr/>
      <dgm:t>
        <a:bodyPr/>
        <a:lstStyle/>
        <a:p>
          <a:r>
            <a:rPr lang="en-IN"/>
            <a:t>Farmer can compare the parameters of the soil and start cultivation.</a:t>
          </a:r>
        </a:p>
      </dgm:t>
    </dgm:pt>
    <dgm:pt modelId="{382E41BF-8D25-4914-A52F-237B8EFC49BD}" type="parTrans" cxnId="{74E465FA-D4DA-4FB8-A7D8-45437965E285}">
      <dgm:prSet/>
      <dgm:spPr/>
      <dgm:t>
        <a:bodyPr/>
        <a:lstStyle/>
        <a:p>
          <a:endParaRPr lang="en-IN"/>
        </a:p>
      </dgm:t>
    </dgm:pt>
    <dgm:pt modelId="{CAB996FD-0102-4062-B957-C06E8B126462}" type="sibTrans" cxnId="{74E465FA-D4DA-4FB8-A7D8-45437965E285}">
      <dgm:prSet/>
      <dgm:spPr/>
      <dgm:t>
        <a:bodyPr/>
        <a:lstStyle/>
        <a:p>
          <a:endParaRPr lang="en-IN"/>
        </a:p>
      </dgm:t>
    </dgm:pt>
    <dgm:pt modelId="{39D8F52C-6D0B-4E61-84CF-A5B99B7DECC4}">
      <dgm:prSet/>
      <dgm:spPr/>
      <dgm:t>
        <a:bodyPr/>
        <a:lstStyle/>
        <a:p>
          <a:r>
            <a:rPr lang="en-IN"/>
            <a:t>After cultivation farmer will update the data on to the website which will be visible for the consumer.</a:t>
          </a:r>
        </a:p>
      </dgm:t>
    </dgm:pt>
    <dgm:pt modelId="{B68050D9-1313-4686-B507-248DF0FD6160}" type="parTrans" cxnId="{E0C51EDF-0DC6-44D1-9D36-6D887AE2DD79}">
      <dgm:prSet/>
      <dgm:spPr/>
      <dgm:t>
        <a:bodyPr/>
        <a:lstStyle/>
        <a:p>
          <a:endParaRPr lang="en-IN"/>
        </a:p>
      </dgm:t>
    </dgm:pt>
    <dgm:pt modelId="{8C4DC446-7DB9-4537-B215-55D02F3A1ABE}" type="sibTrans" cxnId="{E0C51EDF-0DC6-44D1-9D36-6D887AE2DD79}">
      <dgm:prSet/>
      <dgm:spPr/>
      <dgm:t>
        <a:bodyPr/>
        <a:lstStyle/>
        <a:p>
          <a:endParaRPr lang="en-IN"/>
        </a:p>
      </dgm:t>
    </dgm:pt>
    <dgm:pt modelId="{40BB2D31-30C4-4445-A0AD-2EE932ED34CB}">
      <dgm:prSet/>
      <dgm:spPr/>
      <dgm:t>
        <a:bodyPr/>
        <a:lstStyle/>
        <a:p>
          <a:r>
            <a:rPr lang="en-IN"/>
            <a:t>Consumer can buy the required crop.</a:t>
          </a:r>
        </a:p>
      </dgm:t>
    </dgm:pt>
    <dgm:pt modelId="{2BB4E213-3346-4CC5-B31C-7ED10D102EF8}" type="parTrans" cxnId="{7F6335F9-913A-41AA-9850-5D56303772CF}">
      <dgm:prSet/>
      <dgm:spPr/>
      <dgm:t>
        <a:bodyPr/>
        <a:lstStyle/>
        <a:p>
          <a:endParaRPr lang="en-IN"/>
        </a:p>
      </dgm:t>
    </dgm:pt>
    <dgm:pt modelId="{28954200-FEA2-48C5-80BB-30660EBD1B98}" type="sibTrans" cxnId="{7F6335F9-913A-41AA-9850-5D56303772CF}">
      <dgm:prSet/>
      <dgm:spPr/>
      <dgm:t>
        <a:bodyPr/>
        <a:lstStyle/>
        <a:p>
          <a:endParaRPr lang="en-IN"/>
        </a:p>
      </dgm:t>
    </dgm:pt>
    <dgm:pt modelId="{08117792-F68F-41DB-BCE3-8236F1301D2A}" type="pres">
      <dgm:prSet presAssocID="{6594AF3A-3697-4806-9846-28F75737E4A8}" presName="CompostProcess" presStyleCnt="0">
        <dgm:presLayoutVars>
          <dgm:dir/>
          <dgm:resizeHandles val="exact"/>
        </dgm:presLayoutVars>
      </dgm:prSet>
      <dgm:spPr/>
    </dgm:pt>
    <dgm:pt modelId="{8EFFDF48-777F-49F8-8FE2-7001AE72CEB9}" type="pres">
      <dgm:prSet presAssocID="{6594AF3A-3697-4806-9846-28F75737E4A8}" presName="arrow" presStyleLbl="bgShp" presStyleIdx="0" presStyleCnt="1"/>
      <dgm:spPr/>
    </dgm:pt>
    <dgm:pt modelId="{62243E2C-4A13-496B-BF11-02CC685E8F7D}" type="pres">
      <dgm:prSet presAssocID="{6594AF3A-3697-4806-9846-28F75737E4A8}" presName="linearProcess" presStyleCnt="0"/>
      <dgm:spPr/>
    </dgm:pt>
    <dgm:pt modelId="{5ABBD233-74F5-4BA2-A8D5-8FE80502B5BC}" type="pres">
      <dgm:prSet presAssocID="{BA36C78A-B2F1-48EE-A12E-A28A80D67B01}" presName="textNode" presStyleLbl="node1" presStyleIdx="0" presStyleCnt="6">
        <dgm:presLayoutVars>
          <dgm:bulletEnabled val="1"/>
        </dgm:presLayoutVars>
      </dgm:prSet>
      <dgm:spPr/>
    </dgm:pt>
    <dgm:pt modelId="{14638790-E372-4B47-A184-C673739EEC6D}" type="pres">
      <dgm:prSet presAssocID="{DBD8215D-AED4-4F85-9F9C-B9953E19BBB2}" presName="sibTrans" presStyleCnt="0"/>
      <dgm:spPr/>
    </dgm:pt>
    <dgm:pt modelId="{EDEE8D92-7B80-4FEA-A143-141F5FD4F0EC}" type="pres">
      <dgm:prSet presAssocID="{63F8CFEE-DC95-4BA5-99E6-6541DC0D6448}" presName="textNode" presStyleLbl="node1" presStyleIdx="1" presStyleCnt="6">
        <dgm:presLayoutVars>
          <dgm:bulletEnabled val="1"/>
        </dgm:presLayoutVars>
      </dgm:prSet>
      <dgm:spPr/>
    </dgm:pt>
    <dgm:pt modelId="{692887F9-9F0B-45B9-982C-23E77CCF131B}" type="pres">
      <dgm:prSet presAssocID="{66CF2E50-F229-4A06-9E13-FED79CBA085C}" presName="sibTrans" presStyleCnt="0"/>
      <dgm:spPr/>
    </dgm:pt>
    <dgm:pt modelId="{D138D2A5-6E9F-41F7-ABE8-06E5D87003AB}" type="pres">
      <dgm:prSet presAssocID="{AC87CBA3-919D-4B57-97A0-22C7CF8445AB}" presName="textNode" presStyleLbl="node1" presStyleIdx="2" presStyleCnt="6">
        <dgm:presLayoutVars>
          <dgm:bulletEnabled val="1"/>
        </dgm:presLayoutVars>
      </dgm:prSet>
      <dgm:spPr/>
    </dgm:pt>
    <dgm:pt modelId="{1BE6F490-4E16-4C51-9CB3-86D7142129A0}" type="pres">
      <dgm:prSet presAssocID="{44FA4DCF-1BA9-4108-B66A-53F8DE63F703}" presName="sibTrans" presStyleCnt="0"/>
      <dgm:spPr/>
    </dgm:pt>
    <dgm:pt modelId="{FC903C81-772A-4E82-9BFC-2777692CC271}" type="pres">
      <dgm:prSet presAssocID="{85A0DAB4-293C-4DEE-8671-6F27B9236E5E}" presName="textNode" presStyleLbl="node1" presStyleIdx="3" presStyleCnt="6">
        <dgm:presLayoutVars>
          <dgm:bulletEnabled val="1"/>
        </dgm:presLayoutVars>
      </dgm:prSet>
      <dgm:spPr/>
    </dgm:pt>
    <dgm:pt modelId="{370233E1-310E-43BD-A329-98C71FC3D79E}" type="pres">
      <dgm:prSet presAssocID="{CAB996FD-0102-4062-B957-C06E8B126462}" presName="sibTrans" presStyleCnt="0"/>
      <dgm:spPr/>
    </dgm:pt>
    <dgm:pt modelId="{BFC55AB5-682E-424B-BCFD-F62B66236C37}" type="pres">
      <dgm:prSet presAssocID="{39D8F52C-6D0B-4E61-84CF-A5B99B7DECC4}" presName="textNode" presStyleLbl="node1" presStyleIdx="4" presStyleCnt="6">
        <dgm:presLayoutVars>
          <dgm:bulletEnabled val="1"/>
        </dgm:presLayoutVars>
      </dgm:prSet>
      <dgm:spPr/>
    </dgm:pt>
    <dgm:pt modelId="{7B8ADC73-6B2A-4E6D-AC9B-0C524F000BA6}" type="pres">
      <dgm:prSet presAssocID="{8C4DC446-7DB9-4537-B215-55D02F3A1ABE}" presName="sibTrans" presStyleCnt="0"/>
      <dgm:spPr/>
    </dgm:pt>
    <dgm:pt modelId="{5FCF29B3-6D79-4EB7-A001-0E90C58D57D0}" type="pres">
      <dgm:prSet presAssocID="{40BB2D31-30C4-4445-A0AD-2EE932ED34CB}" presName="textNode" presStyleLbl="node1" presStyleIdx="5" presStyleCnt="6">
        <dgm:presLayoutVars>
          <dgm:bulletEnabled val="1"/>
        </dgm:presLayoutVars>
      </dgm:prSet>
      <dgm:spPr/>
    </dgm:pt>
  </dgm:ptLst>
  <dgm:cxnLst>
    <dgm:cxn modelId="{E2E7610E-0249-4356-8039-C385FD13A38C}" type="presOf" srcId="{63F8CFEE-DC95-4BA5-99E6-6541DC0D6448}" destId="{EDEE8D92-7B80-4FEA-A143-141F5FD4F0EC}" srcOrd="0" destOrd="0" presId="urn:microsoft.com/office/officeart/2005/8/layout/hProcess9"/>
    <dgm:cxn modelId="{5913E220-1E6B-4FCC-8A56-62951DB207D2}" type="presOf" srcId="{40BB2D31-30C4-4445-A0AD-2EE932ED34CB}" destId="{5FCF29B3-6D79-4EB7-A001-0E90C58D57D0}" srcOrd="0" destOrd="0" presId="urn:microsoft.com/office/officeart/2005/8/layout/hProcess9"/>
    <dgm:cxn modelId="{6D7D4E5C-24C0-4978-8781-FCD16EB68684}" srcId="{6594AF3A-3697-4806-9846-28F75737E4A8}" destId="{63F8CFEE-DC95-4BA5-99E6-6541DC0D6448}" srcOrd="1" destOrd="0" parTransId="{FC188335-6A09-464D-A342-8289C3DAE176}" sibTransId="{66CF2E50-F229-4A06-9E13-FED79CBA085C}"/>
    <dgm:cxn modelId="{B661CB45-90B0-439E-8DC4-16089AEEEBE4}" type="presOf" srcId="{AC87CBA3-919D-4B57-97A0-22C7CF8445AB}" destId="{D138D2A5-6E9F-41F7-ABE8-06E5D87003AB}" srcOrd="0" destOrd="0" presId="urn:microsoft.com/office/officeart/2005/8/layout/hProcess9"/>
    <dgm:cxn modelId="{1345F765-BBA7-4E3E-AE12-EF39ACAF2537}" srcId="{6594AF3A-3697-4806-9846-28F75737E4A8}" destId="{AC87CBA3-919D-4B57-97A0-22C7CF8445AB}" srcOrd="2" destOrd="0" parTransId="{3E78BD42-013C-46D6-AA2A-F247C79B1879}" sibTransId="{44FA4DCF-1BA9-4108-B66A-53F8DE63F703}"/>
    <dgm:cxn modelId="{7361FD72-E511-445F-BE22-64FFD776940A}" srcId="{6594AF3A-3697-4806-9846-28F75737E4A8}" destId="{BA36C78A-B2F1-48EE-A12E-A28A80D67B01}" srcOrd="0" destOrd="0" parTransId="{897CC5C8-4C86-4744-A382-F82F6A8A9E10}" sibTransId="{DBD8215D-AED4-4F85-9F9C-B9953E19BBB2}"/>
    <dgm:cxn modelId="{66C77F77-A4F9-499A-9B86-36F94DDD358A}" type="presOf" srcId="{85A0DAB4-293C-4DEE-8671-6F27B9236E5E}" destId="{FC903C81-772A-4E82-9BFC-2777692CC271}" srcOrd="0" destOrd="0" presId="urn:microsoft.com/office/officeart/2005/8/layout/hProcess9"/>
    <dgm:cxn modelId="{112980AC-48DE-4AC6-B4AF-2791747FFD41}" type="presOf" srcId="{BA36C78A-B2F1-48EE-A12E-A28A80D67B01}" destId="{5ABBD233-74F5-4BA2-A8D5-8FE80502B5BC}" srcOrd="0" destOrd="0" presId="urn:microsoft.com/office/officeart/2005/8/layout/hProcess9"/>
    <dgm:cxn modelId="{0353B3C3-4664-4D88-8B32-F00B74EED58D}" type="presOf" srcId="{39D8F52C-6D0B-4E61-84CF-A5B99B7DECC4}" destId="{BFC55AB5-682E-424B-BCFD-F62B66236C37}" srcOrd="0" destOrd="0" presId="urn:microsoft.com/office/officeart/2005/8/layout/hProcess9"/>
    <dgm:cxn modelId="{E0C51EDF-0DC6-44D1-9D36-6D887AE2DD79}" srcId="{6594AF3A-3697-4806-9846-28F75737E4A8}" destId="{39D8F52C-6D0B-4E61-84CF-A5B99B7DECC4}" srcOrd="4" destOrd="0" parTransId="{B68050D9-1313-4686-B507-248DF0FD6160}" sibTransId="{8C4DC446-7DB9-4537-B215-55D02F3A1ABE}"/>
    <dgm:cxn modelId="{5A35BBEF-7718-41BB-9659-29C4D568AA84}" type="presOf" srcId="{6594AF3A-3697-4806-9846-28F75737E4A8}" destId="{08117792-F68F-41DB-BCE3-8236F1301D2A}" srcOrd="0" destOrd="0" presId="urn:microsoft.com/office/officeart/2005/8/layout/hProcess9"/>
    <dgm:cxn modelId="{7F6335F9-913A-41AA-9850-5D56303772CF}" srcId="{6594AF3A-3697-4806-9846-28F75737E4A8}" destId="{40BB2D31-30C4-4445-A0AD-2EE932ED34CB}" srcOrd="5" destOrd="0" parTransId="{2BB4E213-3346-4CC5-B31C-7ED10D102EF8}" sibTransId="{28954200-FEA2-48C5-80BB-30660EBD1B98}"/>
    <dgm:cxn modelId="{74E465FA-D4DA-4FB8-A7D8-45437965E285}" srcId="{6594AF3A-3697-4806-9846-28F75737E4A8}" destId="{85A0DAB4-293C-4DEE-8671-6F27B9236E5E}" srcOrd="3" destOrd="0" parTransId="{382E41BF-8D25-4914-A52F-237B8EFC49BD}" sibTransId="{CAB996FD-0102-4062-B957-C06E8B126462}"/>
    <dgm:cxn modelId="{16C085F2-F9A1-46E1-9C71-76500AF36A7F}" type="presParOf" srcId="{08117792-F68F-41DB-BCE3-8236F1301D2A}" destId="{8EFFDF48-777F-49F8-8FE2-7001AE72CEB9}" srcOrd="0" destOrd="0" presId="urn:microsoft.com/office/officeart/2005/8/layout/hProcess9"/>
    <dgm:cxn modelId="{9582F96E-90B8-47BF-8443-7A4A36EAD490}" type="presParOf" srcId="{08117792-F68F-41DB-BCE3-8236F1301D2A}" destId="{62243E2C-4A13-496B-BF11-02CC685E8F7D}" srcOrd="1" destOrd="0" presId="urn:microsoft.com/office/officeart/2005/8/layout/hProcess9"/>
    <dgm:cxn modelId="{9A08318B-EDEF-481A-A761-553D003C8E97}" type="presParOf" srcId="{62243E2C-4A13-496B-BF11-02CC685E8F7D}" destId="{5ABBD233-74F5-4BA2-A8D5-8FE80502B5BC}" srcOrd="0" destOrd="0" presId="urn:microsoft.com/office/officeart/2005/8/layout/hProcess9"/>
    <dgm:cxn modelId="{7A23A54D-5C88-4760-8802-F1153064BBF1}" type="presParOf" srcId="{62243E2C-4A13-496B-BF11-02CC685E8F7D}" destId="{14638790-E372-4B47-A184-C673739EEC6D}" srcOrd="1" destOrd="0" presId="urn:microsoft.com/office/officeart/2005/8/layout/hProcess9"/>
    <dgm:cxn modelId="{ADA79033-ECD6-4E82-9F13-3276B6129A20}" type="presParOf" srcId="{62243E2C-4A13-496B-BF11-02CC685E8F7D}" destId="{EDEE8D92-7B80-4FEA-A143-141F5FD4F0EC}" srcOrd="2" destOrd="0" presId="urn:microsoft.com/office/officeart/2005/8/layout/hProcess9"/>
    <dgm:cxn modelId="{D9520D39-A9B2-45BC-A499-C52417526681}" type="presParOf" srcId="{62243E2C-4A13-496B-BF11-02CC685E8F7D}" destId="{692887F9-9F0B-45B9-982C-23E77CCF131B}" srcOrd="3" destOrd="0" presId="urn:microsoft.com/office/officeart/2005/8/layout/hProcess9"/>
    <dgm:cxn modelId="{CD09A0D8-6463-4AF7-8AD0-4E4D3C43F8CD}" type="presParOf" srcId="{62243E2C-4A13-496B-BF11-02CC685E8F7D}" destId="{D138D2A5-6E9F-41F7-ABE8-06E5D87003AB}" srcOrd="4" destOrd="0" presId="urn:microsoft.com/office/officeart/2005/8/layout/hProcess9"/>
    <dgm:cxn modelId="{E3ECB298-5760-4828-9615-E2F66ABB1FD8}" type="presParOf" srcId="{62243E2C-4A13-496B-BF11-02CC685E8F7D}" destId="{1BE6F490-4E16-4C51-9CB3-86D7142129A0}" srcOrd="5" destOrd="0" presId="urn:microsoft.com/office/officeart/2005/8/layout/hProcess9"/>
    <dgm:cxn modelId="{B928A036-3FBC-4107-B5B3-47F378FE242A}" type="presParOf" srcId="{62243E2C-4A13-496B-BF11-02CC685E8F7D}" destId="{FC903C81-772A-4E82-9BFC-2777692CC271}" srcOrd="6" destOrd="0" presId="urn:microsoft.com/office/officeart/2005/8/layout/hProcess9"/>
    <dgm:cxn modelId="{AB01C315-8750-434E-A6F8-9C11F9E99AF9}" type="presParOf" srcId="{62243E2C-4A13-496B-BF11-02CC685E8F7D}" destId="{370233E1-310E-43BD-A329-98C71FC3D79E}" srcOrd="7" destOrd="0" presId="urn:microsoft.com/office/officeart/2005/8/layout/hProcess9"/>
    <dgm:cxn modelId="{2CAAA1E1-8C86-469C-ABA3-3E31F3207A6C}" type="presParOf" srcId="{62243E2C-4A13-496B-BF11-02CC685E8F7D}" destId="{BFC55AB5-682E-424B-BCFD-F62B66236C37}" srcOrd="8" destOrd="0" presId="urn:microsoft.com/office/officeart/2005/8/layout/hProcess9"/>
    <dgm:cxn modelId="{D205E8C2-F470-4943-A815-593EDD79102B}" type="presParOf" srcId="{62243E2C-4A13-496B-BF11-02CC685E8F7D}" destId="{7B8ADC73-6B2A-4E6D-AC9B-0C524F000BA6}" srcOrd="9" destOrd="0" presId="urn:microsoft.com/office/officeart/2005/8/layout/hProcess9"/>
    <dgm:cxn modelId="{F2AB6EA8-0953-4DE1-89BD-887A7D5BEF73}" type="presParOf" srcId="{62243E2C-4A13-496B-BF11-02CC685E8F7D}" destId="{5FCF29B3-6D79-4EB7-A001-0E90C58D57D0}" srcOrd="10"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D3BA454-C254-43E9-9C5B-6812436D1F97}" type="doc">
      <dgm:prSet loTypeId="urn:microsoft.com/office/officeart/2005/8/layout/default#1" loCatId="list" qsTypeId="urn:microsoft.com/office/officeart/2005/8/quickstyle/simple1" qsCatId="simple" csTypeId="urn:microsoft.com/office/officeart/2005/8/colors/accent1_2" csCatId="accent1" phldr="1"/>
      <dgm:spPr/>
      <dgm:t>
        <a:bodyPr/>
        <a:lstStyle/>
        <a:p>
          <a:endParaRPr lang="en-IN"/>
        </a:p>
      </dgm:t>
    </dgm:pt>
    <dgm:pt modelId="{4793B596-4E74-48A5-AE6A-24C7E15BC2A4}">
      <dgm:prSet/>
      <dgm:spPr/>
      <dgm:t>
        <a:bodyPr/>
        <a:lstStyle/>
        <a:p>
          <a:r>
            <a:rPr lang="en-IN" b="1" dirty="0"/>
            <a:t>Green house automation</a:t>
          </a:r>
        </a:p>
      </dgm:t>
    </dgm:pt>
    <dgm:pt modelId="{BEA12AEF-E4B3-464D-A0A7-AE6C322B94CB}" type="parTrans" cxnId="{7CD53E54-5400-4CC5-AF53-B9645FF56F0B}">
      <dgm:prSet/>
      <dgm:spPr/>
      <dgm:t>
        <a:bodyPr/>
        <a:lstStyle/>
        <a:p>
          <a:endParaRPr lang="en-IN"/>
        </a:p>
      </dgm:t>
    </dgm:pt>
    <dgm:pt modelId="{A12D38B8-1182-4E4B-AA27-6084F545E469}" type="sibTrans" cxnId="{7CD53E54-5400-4CC5-AF53-B9645FF56F0B}">
      <dgm:prSet/>
      <dgm:spPr/>
      <dgm:t>
        <a:bodyPr/>
        <a:lstStyle/>
        <a:p>
          <a:endParaRPr lang="en-IN"/>
        </a:p>
      </dgm:t>
    </dgm:pt>
    <dgm:pt modelId="{BF6DDADA-A96D-40BE-B1E0-CB69AFAEFA1F}">
      <dgm:prSet/>
      <dgm:spPr/>
      <dgm:t>
        <a:bodyPr/>
        <a:lstStyle/>
        <a:p>
          <a:r>
            <a:rPr lang="en-IN" b="1" dirty="0"/>
            <a:t>Food production and automation</a:t>
          </a:r>
        </a:p>
      </dgm:t>
    </dgm:pt>
    <dgm:pt modelId="{8679291B-18DE-4F2A-B683-E0A56C5A93CC}" type="parTrans" cxnId="{17B4F8E9-04A2-4B0B-BCA0-2596F025DA24}">
      <dgm:prSet/>
      <dgm:spPr/>
      <dgm:t>
        <a:bodyPr/>
        <a:lstStyle/>
        <a:p>
          <a:endParaRPr lang="en-IN"/>
        </a:p>
      </dgm:t>
    </dgm:pt>
    <dgm:pt modelId="{16211803-BE50-4D07-866E-1D6EFDAAD9EB}" type="sibTrans" cxnId="{17B4F8E9-04A2-4B0B-BCA0-2596F025DA24}">
      <dgm:prSet/>
      <dgm:spPr/>
      <dgm:t>
        <a:bodyPr/>
        <a:lstStyle/>
        <a:p>
          <a:endParaRPr lang="en-IN"/>
        </a:p>
      </dgm:t>
    </dgm:pt>
    <dgm:pt modelId="{9AEDCA6D-B673-439D-A311-A9AA42779212}">
      <dgm:prSet/>
      <dgm:spPr/>
      <dgm:t>
        <a:bodyPr/>
        <a:lstStyle/>
        <a:p>
          <a:r>
            <a:rPr lang="en-IN" b="1" dirty="0"/>
            <a:t>Precision Agriculture</a:t>
          </a:r>
        </a:p>
      </dgm:t>
    </dgm:pt>
    <dgm:pt modelId="{221AE15C-F0BB-4FD3-84F0-B6EAEF85CE3B}" type="parTrans" cxnId="{77D8378E-2B11-4E30-9DEC-BCD0A2E90FFB}">
      <dgm:prSet/>
      <dgm:spPr/>
      <dgm:t>
        <a:bodyPr/>
        <a:lstStyle/>
        <a:p>
          <a:endParaRPr lang="en-IN"/>
        </a:p>
      </dgm:t>
    </dgm:pt>
    <dgm:pt modelId="{6EB56E5E-F190-4834-99C5-E6215018CFEF}" type="sibTrans" cxnId="{77D8378E-2B11-4E30-9DEC-BCD0A2E90FFB}">
      <dgm:prSet/>
      <dgm:spPr/>
      <dgm:t>
        <a:bodyPr/>
        <a:lstStyle/>
        <a:p>
          <a:endParaRPr lang="en-IN"/>
        </a:p>
      </dgm:t>
    </dgm:pt>
    <dgm:pt modelId="{8A2A4DE6-CABC-43B5-A146-A411B16C0E47}">
      <dgm:prSet/>
      <dgm:spPr/>
      <dgm:t>
        <a:bodyPr/>
        <a:lstStyle/>
        <a:p>
          <a:r>
            <a:rPr lang="en-IN" b="1" dirty="0"/>
            <a:t>Integrated Pest Management (IPM)</a:t>
          </a:r>
        </a:p>
      </dgm:t>
    </dgm:pt>
    <dgm:pt modelId="{D0D56DBD-E6AF-408B-83F6-7350B1CA2B6A}" type="parTrans" cxnId="{CFD2F592-4E03-4199-BE3A-6829F21BDE9E}">
      <dgm:prSet/>
      <dgm:spPr/>
      <dgm:t>
        <a:bodyPr/>
        <a:lstStyle/>
        <a:p>
          <a:endParaRPr lang="en-IN"/>
        </a:p>
      </dgm:t>
    </dgm:pt>
    <dgm:pt modelId="{CDA20B63-88A6-447C-A6E7-D9A1BD135421}" type="sibTrans" cxnId="{CFD2F592-4E03-4199-BE3A-6829F21BDE9E}">
      <dgm:prSet/>
      <dgm:spPr/>
      <dgm:t>
        <a:bodyPr/>
        <a:lstStyle/>
        <a:p>
          <a:endParaRPr lang="en-IN"/>
        </a:p>
      </dgm:t>
    </dgm:pt>
    <dgm:pt modelId="{D3437642-3296-456B-BC74-02D447095881}">
      <dgm:prSet/>
      <dgm:spPr/>
      <dgm:t>
        <a:bodyPr/>
        <a:lstStyle/>
        <a:p>
          <a:r>
            <a:rPr lang="en-IN" b="1" dirty="0"/>
            <a:t>Automation of irrigation system</a:t>
          </a:r>
        </a:p>
      </dgm:t>
    </dgm:pt>
    <dgm:pt modelId="{81EC8BA6-7681-4C07-AEE8-99CB4911C739}" type="parTrans" cxnId="{598BA8D4-D3F6-4AD6-8605-E4ED3C074733}">
      <dgm:prSet/>
      <dgm:spPr/>
      <dgm:t>
        <a:bodyPr/>
        <a:lstStyle/>
        <a:p>
          <a:endParaRPr lang="en-IN"/>
        </a:p>
      </dgm:t>
    </dgm:pt>
    <dgm:pt modelId="{62FB6862-89C8-4DC9-A4B1-A491F428CF23}" type="sibTrans" cxnId="{598BA8D4-D3F6-4AD6-8605-E4ED3C074733}">
      <dgm:prSet/>
      <dgm:spPr/>
      <dgm:t>
        <a:bodyPr/>
        <a:lstStyle/>
        <a:p>
          <a:endParaRPr lang="en-IN"/>
        </a:p>
      </dgm:t>
    </dgm:pt>
    <dgm:pt modelId="{094FB10F-63F8-429C-A271-AF248DE12360}">
      <dgm:prSet/>
      <dgm:spPr/>
      <dgm:t>
        <a:bodyPr/>
        <a:lstStyle/>
        <a:p>
          <a:r>
            <a:rPr lang="en-IN" b="1" dirty="0"/>
            <a:t>Water quality monitoring</a:t>
          </a:r>
        </a:p>
      </dgm:t>
    </dgm:pt>
    <dgm:pt modelId="{492DF8A7-B54E-4B62-B522-B6ABE72CC4A3}" type="parTrans" cxnId="{5E3C9F69-B4D2-42A3-92F3-75BC4BD747CE}">
      <dgm:prSet/>
      <dgm:spPr/>
      <dgm:t>
        <a:bodyPr/>
        <a:lstStyle/>
        <a:p>
          <a:endParaRPr lang="en-IN"/>
        </a:p>
      </dgm:t>
    </dgm:pt>
    <dgm:pt modelId="{E2A2F862-7FB3-4706-A9EC-E07D383AA22A}" type="sibTrans" cxnId="{5E3C9F69-B4D2-42A3-92F3-75BC4BD747CE}">
      <dgm:prSet/>
      <dgm:spPr/>
      <dgm:t>
        <a:bodyPr/>
        <a:lstStyle/>
        <a:p>
          <a:endParaRPr lang="en-IN"/>
        </a:p>
      </dgm:t>
    </dgm:pt>
    <dgm:pt modelId="{F21E7EF1-D86D-4520-8509-001ABF33341F}">
      <dgm:prSet/>
      <dgm:spPr/>
      <dgm:t>
        <a:bodyPr/>
        <a:lstStyle/>
        <a:p>
          <a:r>
            <a:rPr lang="en-IN" b="1" dirty="0"/>
            <a:t>Precision livestock farming</a:t>
          </a:r>
        </a:p>
      </dgm:t>
    </dgm:pt>
    <dgm:pt modelId="{4BA9D7D3-A07F-40BD-9D90-022D98306955}" type="parTrans" cxnId="{AC664FE7-EC86-465A-B6AE-5716343DC2A5}">
      <dgm:prSet/>
      <dgm:spPr/>
      <dgm:t>
        <a:bodyPr/>
        <a:lstStyle/>
        <a:p>
          <a:endParaRPr lang="en-IN"/>
        </a:p>
      </dgm:t>
    </dgm:pt>
    <dgm:pt modelId="{33DE556C-56E8-4D16-8C3B-D409D72F5E26}" type="sibTrans" cxnId="{AC664FE7-EC86-465A-B6AE-5716343DC2A5}">
      <dgm:prSet/>
      <dgm:spPr/>
      <dgm:t>
        <a:bodyPr/>
        <a:lstStyle/>
        <a:p>
          <a:endParaRPr lang="en-IN"/>
        </a:p>
      </dgm:t>
    </dgm:pt>
    <dgm:pt modelId="{FDE90C7A-8B3C-4CAD-A114-2BDC7F42F8EE}" type="pres">
      <dgm:prSet presAssocID="{ED3BA454-C254-43E9-9C5B-6812436D1F97}" presName="diagram" presStyleCnt="0">
        <dgm:presLayoutVars>
          <dgm:dir/>
          <dgm:resizeHandles val="exact"/>
        </dgm:presLayoutVars>
      </dgm:prSet>
      <dgm:spPr/>
    </dgm:pt>
    <dgm:pt modelId="{7726B2F6-ED9D-4D08-9ACB-B8B43ED7B0DB}" type="pres">
      <dgm:prSet presAssocID="{4793B596-4E74-48A5-AE6A-24C7E15BC2A4}" presName="node" presStyleLbl="node1" presStyleIdx="0" presStyleCnt="7">
        <dgm:presLayoutVars>
          <dgm:bulletEnabled val="1"/>
        </dgm:presLayoutVars>
      </dgm:prSet>
      <dgm:spPr/>
    </dgm:pt>
    <dgm:pt modelId="{E2DA22D0-EF2A-452B-8C99-F39D439028AD}" type="pres">
      <dgm:prSet presAssocID="{A12D38B8-1182-4E4B-AA27-6084F545E469}" presName="sibTrans" presStyleCnt="0"/>
      <dgm:spPr/>
    </dgm:pt>
    <dgm:pt modelId="{68A43B32-E566-4A36-AE02-F6BEB74DE30D}" type="pres">
      <dgm:prSet presAssocID="{BF6DDADA-A96D-40BE-B1E0-CB69AFAEFA1F}" presName="node" presStyleLbl="node1" presStyleIdx="1" presStyleCnt="7">
        <dgm:presLayoutVars>
          <dgm:bulletEnabled val="1"/>
        </dgm:presLayoutVars>
      </dgm:prSet>
      <dgm:spPr/>
    </dgm:pt>
    <dgm:pt modelId="{EA91A196-AB4C-4E34-9382-43856CAC79C5}" type="pres">
      <dgm:prSet presAssocID="{16211803-BE50-4D07-866E-1D6EFDAAD9EB}" presName="sibTrans" presStyleCnt="0"/>
      <dgm:spPr/>
    </dgm:pt>
    <dgm:pt modelId="{0C350D96-29F0-4D1F-B04D-0932E94D564C}" type="pres">
      <dgm:prSet presAssocID="{9AEDCA6D-B673-439D-A311-A9AA42779212}" presName="node" presStyleLbl="node1" presStyleIdx="2" presStyleCnt="7">
        <dgm:presLayoutVars>
          <dgm:bulletEnabled val="1"/>
        </dgm:presLayoutVars>
      </dgm:prSet>
      <dgm:spPr/>
    </dgm:pt>
    <dgm:pt modelId="{D26D0638-B79D-4A7F-B57A-AA5FFDC7C184}" type="pres">
      <dgm:prSet presAssocID="{6EB56E5E-F190-4834-99C5-E6215018CFEF}" presName="sibTrans" presStyleCnt="0"/>
      <dgm:spPr/>
    </dgm:pt>
    <dgm:pt modelId="{CDD903B5-F478-4714-A662-1703F0351B20}" type="pres">
      <dgm:prSet presAssocID="{8A2A4DE6-CABC-43B5-A146-A411B16C0E47}" presName="node" presStyleLbl="node1" presStyleIdx="3" presStyleCnt="7">
        <dgm:presLayoutVars>
          <dgm:bulletEnabled val="1"/>
        </dgm:presLayoutVars>
      </dgm:prSet>
      <dgm:spPr/>
    </dgm:pt>
    <dgm:pt modelId="{4A1ACD48-BA46-40AF-BC67-8F6D70478BEC}" type="pres">
      <dgm:prSet presAssocID="{CDA20B63-88A6-447C-A6E7-D9A1BD135421}" presName="sibTrans" presStyleCnt="0"/>
      <dgm:spPr/>
    </dgm:pt>
    <dgm:pt modelId="{18968938-0A57-445C-B230-1E9D90B3479F}" type="pres">
      <dgm:prSet presAssocID="{D3437642-3296-456B-BC74-02D447095881}" presName="node" presStyleLbl="node1" presStyleIdx="4" presStyleCnt="7">
        <dgm:presLayoutVars>
          <dgm:bulletEnabled val="1"/>
        </dgm:presLayoutVars>
      </dgm:prSet>
      <dgm:spPr/>
    </dgm:pt>
    <dgm:pt modelId="{65235ECF-5489-4B4B-869E-40C79F54FBEE}" type="pres">
      <dgm:prSet presAssocID="{62FB6862-89C8-4DC9-A4B1-A491F428CF23}" presName="sibTrans" presStyleCnt="0"/>
      <dgm:spPr/>
    </dgm:pt>
    <dgm:pt modelId="{DD32E0C0-E9A3-4452-9046-2B8641EDBC08}" type="pres">
      <dgm:prSet presAssocID="{094FB10F-63F8-429C-A271-AF248DE12360}" presName="node" presStyleLbl="node1" presStyleIdx="5" presStyleCnt="7">
        <dgm:presLayoutVars>
          <dgm:bulletEnabled val="1"/>
        </dgm:presLayoutVars>
      </dgm:prSet>
      <dgm:spPr/>
    </dgm:pt>
    <dgm:pt modelId="{B2FB4B7C-8F82-45FD-97B4-0AC8A788B99D}" type="pres">
      <dgm:prSet presAssocID="{E2A2F862-7FB3-4706-A9EC-E07D383AA22A}" presName="sibTrans" presStyleCnt="0"/>
      <dgm:spPr/>
    </dgm:pt>
    <dgm:pt modelId="{479CF5A1-59BD-44EE-988C-391744E39830}" type="pres">
      <dgm:prSet presAssocID="{F21E7EF1-D86D-4520-8509-001ABF33341F}" presName="node" presStyleLbl="node1" presStyleIdx="6" presStyleCnt="7">
        <dgm:presLayoutVars>
          <dgm:bulletEnabled val="1"/>
        </dgm:presLayoutVars>
      </dgm:prSet>
      <dgm:spPr/>
    </dgm:pt>
  </dgm:ptLst>
  <dgm:cxnLst>
    <dgm:cxn modelId="{FD6E1717-2985-4936-87EA-0F75E270FF46}" type="presOf" srcId="{ED3BA454-C254-43E9-9C5B-6812436D1F97}" destId="{FDE90C7A-8B3C-4CAD-A114-2BDC7F42F8EE}" srcOrd="0" destOrd="0" presId="urn:microsoft.com/office/officeart/2005/8/layout/default#1"/>
    <dgm:cxn modelId="{6C19511B-E06E-43E6-BF30-30F89641AB58}" type="presOf" srcId="{9AEDCA6D-B673-439D-A311-A9AA42779212}" destId="{0C350D96-29F0-4D1F-B04D-0932E94D564C}" srcOrd="0" destOrd="0" presId="urn:microsoft.com/office/officeart/2005/8/layout/default#1"/>
    <dgm:cxn modelId="{646BC943-4B2F-418F-AB14-EA5E8A04CFA3}" type="presOf" srcId="{4793B596-4E74-48A5-AE6A-24C7E15BC2A4}" destId="{7726B2F6-ED9D-4D08-9ACB-B8B43ED7B0DB}" srcOrd="0" destOrd="0" presId="urn:microsoft.com/office/officeart/2005/8/layout/default#1"/>
    <dgm:cxn modelId="{71218C67-6729-4CC5-A4FA-EF19A0D7FA26}" type="presOf" srcId="{8A2A4DE6-CABC-43B5-A146-A411B16C0E47}" destId="{CDD903B5-F478-4714-A662-1703F0351B20}" srcOrd="0" destOrd="0" presId="urn:microsoft.com/office/officeart/2005/8/layout/default#1"/>
    <dgm:cxn modelId="{5E3C9F69-B4D2-42A3-92F3-75BC4BD747CE}" srcId="{ED3BA454-C254-43E9-9C5B-6812436D1F97}" destId="{094FB10F-63F8-429C-A271-AF248DE12360}" srcOrd="5" destOrd="0" parTransId="{492DF8A7-B54E-4B62-B522-B6ABE72CC4A3}" sibTransId="{E2A2F862-7FB3-4706-A9EC-E07D383AA22A}"/>
    <dgm:cxn modelId="{7CD53E54-5400-4CC5-AF53-B9645FF56F0B}" srcId="{ED3BA454-C254-43E9-9C5B-6812436D1F97}" destId="{4793B596-4E74-48A5-AE6A-24C7E15BC2A4}" srcOrd="0" destOrd="0" parTransId="{BEA12AEF-E4B3-464D-A0A7-AE6C322B94CB}" sibTransId="{A12D38B8-1182-4E4B-AA27-6084F545E469}"/>
    <dgm:cxn modelId="{77D8378E-2B11-4E30-9DEC-BCD0A2E90FFB}" srcId="{ED3BA454-C254-43E9-9C5B-6812436D1F97}" destId="{9AEDCA6D-B673-439D-A311-A9AA42779212}" srcOrd="2" destOrd="0" parTransId="{221AE15C-F0BB-4FD3-84F0-B6EAEF85CE3B}" sibTransId="{6EB56E5E-F190-4834-99C5-E6215018CFEF}"/>
    <dgm:cxn modelId="{CFD2F592-4E03-4199-BE3A-6829F21BDE9E}" srcId="{ED3BA454-C254-43E9-9C5B-6812436D1F97}" destId="{8A2A4DE6-CABC-43B5-A146-A411B16C0E47}" srcOrd="3" destOrd="0" parTransId="{D0D56DBD-E6AF-408B-83F6-7350B1CA2B6A}" sibTransId="{CDA20B63-88A6-447C-A6E7-D9A1BD135421}"/>
    <dgm:cxn modelId="{DF93DCA1-BFFF-4D69-821C-1FA32E90B56E}" type="presOf" srcId="{BF6DDADA-A96D-40BE-B1E0-CB69AFAEFA1F}" destId="{68A43B32-E566-4A36-AE02-F6BEB74DE30D}" srcOrd="0" destOrd="0" presId="urn:microsoft.com/office/officeart/2005/8/layout/default#1"/>
    <dgm:cxn modelId="{6B6F5DBF-3BA1-43B8-B26A-71E1346B3307}" type="presOf" srcId="{F21E7EF1-D86D-4520-8509-001ABF33341F}" destId="{479CF5A1-59BD-44EE-988C-391744E39830}" srcOrd="0" destOrd="0" presId="urn:microsoft.com/office/officeart/2005/8/layout/default#1"/>
    <dgm:cxn modelId="{BCA913C1-7BBB-4C8B-986C-41838E525F47}" type="presOf" srcId="{D3437642-3296-456B-BC74-02D447095881}" destId="{18968938-0A57-445C-B230-1E9D90B3479F}" srcOrd="0" destOrd="0" presId="urn:microsoft.com/office/officeart/2005/8/layout/default#1"/>
    <dgm:cxn modelId="{598BA8D4-D3F6-4AD6-8605-E4ED3C074733}" srcId="{ED3BA454-C254-43E9-9C5B-6812436D1F97}" destId="{D3437642-3296-456B-BC74-02D447095881}" srcOrd="4" destOrd="0" parTransId="{81EC8BA6-7681-4C07-AEE8-99CB4911C739}" sibTransId="{62FB6862-89C8-4DC9-A4B1-A491F428CF23}"/>
    <dgm:cxn modelId="{AC664FE7-EC86-465A-B6AE-5716343DC2A5}" srcId="{ED3BA454-C254-43E9-9C5B-6812436D1F97}" destId="{F21E7EF1-D86D-4520-8509-001ABF33341F}" srcOrd="6" destOrd="0" parTransId="{4BA9D7D3-A07F-40BD-9D90-022D98306955}" sibTransId="{33DE556C-56E8-4D16-8C3B-D409D72F5E26}"/>
    <dgm:cxn modelId="{AC3658E7-1AD0-472C-A6A9-A182C7F91273}" type="presOf" srcId="{094FB10F-63F8-429C-A271-AF248DE12360}" destId="{DD32E0C0-E9A3-4452-9046-2B8641EDBC08}" srcOrd="0" destOrd="0" presId="urn:microsoft.com/office/officeart/2005/8/layout/default#1"/>
    <dgm:cxn modelId="{17B4F8E9-04A2-4B0B-BCA0-2596F025DA24}" srcId="{ED3BA454-C254-43E9-9C5B-6812436D1F97}" destId="{BF6DDADA-A96D-40BE-B1E0-CB69AFAEFA1F}" srcOrd="1" destOrd="0" parTransId="{8679291B-18DE-4F2A-B683-E0A56C5A93CC}" sibTransId="{16211803-BE50-4D07-866E-1D6EFDAAD9EB}"/>
    <dgm:cxn modelId="{649E58DF-98A1-4229-A35B-669A7802B799}" type="presParOf" srcId="{FDE90C7A-8B3C-4CAD-A114-2BDC7F42F8EE}" destId="{7726B2F6-ED9D-4D08-9ACB-B8B43ED7B0DB}" srcOrd="0" destOrd="0" presId="urn:microsoft.com/office/officeart/2005/8/layout/default#1"/>
    <dgm:cxn modelId="{636561C1-28F5-42CA-8D93-AA4B5D7D8753}" type="presParOf" srcId="{FDE90C7A-8B3C-4CAD-A114-2BDC7F42F8EE}" destId="{E2DA22D0-EF2A-452B-8C99-F39D439028AD}" srcOrd="1" destOrd="0" presId="urn:microsoft.com/office/officeart/2005/8/layout/default#1"/>
    <dgm:cxn modelId="{7DDB70B7-FEE2-42DE-86A6-1CC3E0886743}" type="presParOf" srcId="{FDE90C7A-8B3C-4CAD-A114-2BDC7F42F8EE}" destId="{68A43B32-E566-4A36-AE02-F6BEB74DE30D}" srcOrd="2" destOrd="0" presId="urn:microsoft.com/office/officeart/2005/8/layout/default#1"/>
    <dgm:cxn modelId="{8B0DB46E-8C21-406F-9DF0-699BE1E6E2B0}" type="presParOf" srcId="{FDE90C7A-8B3C-4CAD-A114-2BDC7F42F8EE}" destId="{EA91A196-AB4C-4E34-9382-43856CAC79C5}" srcOrd="3" destOrd="0" presId="urn:microsoft.com/office/officeart/2005/8/layout/default#1"/>
    <dgm:cxn modelId="{1CEFF57B-2AD1-4CA8-9E13-24AE362653B5}" type="presParOf" srcId="{FDE90C7A-8B3C-4CAD-A114-2BDC7F42F8EE}" destId="{0C350D96-29F0-4D1F-B04D-0932E94D564C}" srcOrd="4" destOrd="0" presId="urn:microsoft.com/office/officeart/2005/8/layout/default#1"/>
    <dgm:cxn modelId="{65D8621F-4059-4325-B318-570FD61B8D62}" type="presParOf" srcId="{FDE90C7A-8B3C-4CAD-A114-2BDC7F42F8EE}" destId="{D26D0638-B79D-4A7F-B57A-AA5FFDC7C184}" srcOrd="5" destOrd="0" presId="urn:microsoft.com/office/officeart/2005/8/layout/default#1"/>
    <dgm:cxn modelId="{5DDA5BC9-520F-4072-BE29-E2568106FBEB}" type="presParOf" srcId="{FDE90C7A-8B3C-4CAD-A114-2BDC7F42F8EE}" destId="{CDD903B5-F478-4714-A662-1703F0351B20}" srcOrd="6" destOrd="0" presId="urn:microsoft.com/office/officeart/2005/8/layout/default#1"/>
    <dgm:cxn modelId="{AC998FD3-70C6-4DDE-B08E-FA30AD7B63E0}" type="presParOf" srcId="{FDE90C7A-8B3C-4CAD-A114-2BDC7F42F8EE}" destId="{4A1ACD48-BA46-40AF-BC67-8F6D70478BEC}" srcOrd="7" destOrd="0" presId="urn:microsoft.com/office/officeart/2005/8/layout/default#1"/>
    <dgm:cxn modelId="{F9750AFD-B8DD-47C0-A5ED-D7A8DCDBB867}" type="presParOf" srcId="{FDE90C7A-8B3C-4CAD-A114-2BDC7F42F8EE}" destId="{18968938-0A57-445C-B230-1E9D90B3479F}" srcOrd="8" destOrd="0" presId="urn:microsoft.com/office/officeart/2005/8/layout/default#1"/>
    <dgm:cxn modelId="{D05BD2CA-6E3E-4077-807F-F0205C1844B1}" type="presParOf" srcId="{FDE90C7A-8B3C-4CAD-A114-2BDC7F42F8EE}" destId="{65235ECF-5489-4B4B-869E-40C79F54FBEE}" srcOrd="9" destOrd="0" presId="urn:microsoft.com/office/officeart/2005/8/layout/default#1"/>
    <dgm:cxn modelId="{BAADB8E9-0791-4B2C-A01D-F669C7A10FE2}" type="presParOf" srcId="{FDE90C7A-8B3C-4CAD-A114-2BDC7F42F8EE}" destId="{DD32E0C0-E9A3-4452-9046-2B8641EDBC08}" srcOrd="10" destOrd="0" presId="urn:microsoft.com/office/officeart/2005/8/layout/default#1"/>
    <dgm:cxn modelId="{9449EB6B-F742-4CDD-A1E3-87B5A0B31A7F}" type="presParOf" srcId="{FDE90C7A-8B3C-4CAD-A114-2BDC7F42F8EE}" destId="{B2FB4B7C-8F82-45FD-97B4-0AC8A788B99D}" srcOrd="11" destOrd="0" presId="urn:microsoft.com/office/officeart/2005/8/layout/default#1"/>
    <dgm:cxn modelId="{3E57C514-C7FB-4C22-B7B7-A6C143E95B87}" type="presParOf" srcId="{FDE90C7A-8B3C-4CAD-A114-2BDC7F42F8EE}" destId="{479CF5A1-59BD-44EE-988C-391744E39830}" srcOrd="12" destOrd="0" presId="urn:microsoft.com/office/officeart/2005/8/layout/defaul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DFAC46-DAC5-4A87-8C0A-AE9DFB6C198C}">
      <dsp:nvSpPr>
        <dsp:cNvPr id="0" name=""/>
        <dsp:cNvSpPr/>
      </dsp:nvSpPr>
      <dsp:spPr>
        <a:xfrm>
          <a:off x="0" y="0"/>
          <a:ext cx="11317356" cy="1154388"/>
        </a:xfrm>
        <a:prstGeom prst="roundRect">
          <a:avLst>
            <a:gd name="adj" fmla="val 1000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IN" sz="3200" b="1" kern="1200" dirty="0"/>
            <a:t>Farmer to Consumer website platform.</a:t>
          </a:r>
          <a:endParaRPr lang="en-IN" sz="3200" kern="1200" dirty="0"/>
        </a:p>
      </dsp:txBody>
      <dsp:txXfrm>
        <a:off x="2378910" y="0"/>
        <a:ext cx="8938445" cy="1154388"/>
      </dsp:txXfrm>
    </dsp:sp>
    <dsp:sp modelId="{1D846AA3-5580-45F3-BEC3-568925BD5905}">
      <dsp:nvSpPr>
        <dsp:cNvPr id="0" name=""/>
        <dsp:cNvSpPr/>
      </dsp:nvSpPr>
      <dsp:spPr>
        <a:xfrm>
          <a:off x="115438" y="115438"/>
          <a:ext cx="2263471" cy="923510"/>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31000" b="-31000"/>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7B9C151-939C-49A8-9114-C6FE925E2634}">
      <dsp:nvSpPr>
        <dsp:cNvPr id="0" name=""/>
        <dsp:cNvSpPr/>
      </dsp:nvSpPr>
      <dsp:spPr>
        <a:xfrm>
          <a:off x="0" y="1269827"/>
          <a:ext cx="11317356" cy="1154388"/>
        </a:xfrm>
        <a:prstGeom prst="roundRect">
          <a:avLst>
            <a:gd name="adj" fmla="val 1000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IN" sz="3200" b="1" kern="1200" dirty="0"/>
            <a:t>Sensors like pH, Humidity, and water were used in order to improve precision.</a:t>
          </a:r>
          <a:endParaRPr lang="en-IN" sz="3200" kern="1200" dirty="0"/>
        </a:p>
      </dsp:txBody>
      <dsp:txXfrm>
        <a:off x="2378910" y="1269827"/>
        <a:ext cx="8938445" cy="1154388"/>
      </dsp:txXfrm>
    </dsp:sp>
    <dsp:sp modelId="{A2EDD85E-D55E-4DF2-9D65-3E813495115B}">
      <dsp:nvSpPr>
        <dsp:cNvPr id="0" name=""/>
        <dsp:cNvSpPr/>
      </dsp:nvSpPr>
      <dsp:spPr>
        <a:xfrm>
          <a:off x="115438" y="1385266"/>
          <a:ext cx="2263471" cy="923510"/>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32000" b="-32000"/>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FEAD220-FDAD-4EE1-932E-FBA933C7955A}">
      <dsp:nvSpPr>
        <dsp:cNvPr id="0" name=""/>
        <dsp:cNvSpPr/>
      </dsp:nvSpPr>
      <dsp:spPr>
        <a:xfrm>
          <a:off x="0" y="2539655"/>
          <a:ext cx="11317356" cy="1154388"/>
        </a:xfrm>
        <a:prstGeom prst="roundRect">
          <a:avLst>
            <a:gd name="adj" fmla="val 1000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IN" sz="3200" b="1" kern="1200" dirty="0"/>
            <a:t>Consumers will be able to access comprehensive product information.</a:t>
          </a:r>
          <a:endParaRPr lang="en-IN" sz="3200" kern="1200" dirty="0"/>
        </a:p>
      </dsp:txBody>
      <dsp:txXfrm>
        <a:off x="2378910" y="2539655"/>
        <a:ext cx="8938445" cy="1154388"/>
      </dsp:txXfrm>
    </dsp:sp>
    <dsp:sp modelId="{B4E9F3B1-0897-4DCD-ADB7-DC487367AF84}">
      <dsp:nvSpPr>
        <dsp:cNvPr id="0" name=""/>
        <dsp:cNvSpPr/>
      </dsp:nvSpPr>
      <dsp:spPr>
        <a:xfrm>
          <a:off x="115438" y="2655094"/>
          <a:ext cx="2263471" cy="923510"/>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31000" b="-31000"/>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BD7138-E598-45EA-AD56-B2C129DE1BA3}">
      <dsp:nvSpPr>
        <dsp:cNvPr id="0" name=""/>
        <dsp:cNvSpPr/>
      </dsp:nvSpPr>
      <dsp:spPr>
        <a:xfrm>
          <a:off x="0" y="1424885"/>
          <a:ext cx="10050048" cy="1899846"/>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1AB4741-08F3-4A33-8884-FE34C2A9DC20}">
      <dsp:nvSpPr>
        <dsp:cNvPr id="0" name=""/>
        <dsp:cNvSpPr/>
      </dsp:nvSpPr>
      <dsp:spPr>
        <a:xfrm>
          <a:off x="4526" y="0"/>
          <a:ext cx="2177347" cy="18998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b" anchorCtr="0">
          <a:noAutofit/>
        </a:bodyPr>
        <a:lstStyle/>
        <a:p>
          <a:pPr marL="0" lvl="0" indent="0" algn="ctr" defTabSz="711200">
            <a:lnSpc>
              <a:spcPct val="90000"/>
            </a:lnSpc>
            <a:spcBef>
              <a:spcPct val="0"/>
            </a:spcBef>
            <a:spcAft>
              <a:spcPct val="35000"/>
            </a:spcAft>
            <a:buNone/>
          </a:pPr>
          <a:r>
            <a:rPr lang="en-IN" sz="1600" b="1" kern="1200" dirty="0"/>
            <a:t>Due to lack of monitoring many crops die out.</a:t>
          </a:r>
        </a:p>
      </dsp:txBody>
      <dsp:txXfrm>
        <a:off x="4526" y="0"/>
        <a:ext cx="2177347" cy="1899846"/>
      </dsp:txXfrm>
    </dsp:sp>
    <dsp:sp modelId="{5CC9BF3E-056C-4503-8B6E-4A4ED8224C4C}">
      <dsp:nvSpPr>
        <dsp:cNvPr id="0" name=""/>
        <dsp:cNvSpPr/>
      </dsp:nvSpPr>
      <dsp:spPr>
        <a:xfrm>
          <a:off x="855719" y="2137327"/>
          <a:ext cx="474961" cy="474961"/>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EB21D4C-11F6-4CBF-862B-8B5C5B379E59}">
      <dsp:nvSpPr>
        <dsp:cNvPr id="0" name=""/>
        <dsp:cNvSpPr/>
      </dsp:nvSpPr>
      <dsp:spPr>
        <a:xfrm>
          <a:off x="2290741" y="2849770"/>
          <a:ext cx="2177347" cy="18998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t" anchorCtr="0">
          <a:noAutofit/>
        </a:bodyPr>
        <a:lstStyle/>
        <a:p>
          <a:pPr marL="0" lvl="0" indent="0" algn="ctr" defTabSz="711200">
            <a:lnSpc>
              <a:spcPct val="90000"/>
            </a:lnSpc>
            <a:spcBef>
              <a:spcPct val="0"/>
            </a:spcBef>
            <a:spcAft>
              <a:spcPct val="35000"/>
            </a:spcAft>
            <a:buNone/>
          </a:pPr>
          <a:r>
            <a:rPr lang="en-IN" sz="1600" b="1" kern="1200" dirty="0"/>
            <a:t>Many farmers are still relying on traditional farming techniques which will lead to reduce in production.</a:t>
          </a:r>
        </a:p>
      </dsp:txBody>
      <dsp:txXfrm>
        <a:off x="2290741" y="2849770"/>
        <a:ext cx="2177347" cy="1899846"/>
      </dsp:txXfrm>
    </dsp:sp>
    <dsp:sp modelId="{F9C25F6A-F525-45BE-A138-A0F092375B17}">
      <dsp:nvSpPr>
        <dsp:cNvPr id="0" name=""/>
        <dsp:cNvSpPr/>
      </dsp:nvSpPr>
      <dsp:spPr>
        <a:xfrm>
          <a:off x="3141934" y="2137327"/>
          <a:ext cx="474961" cy="474961"/>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BA508A2-08A2-4F2C-AF64-A83C7D02AE6C}">
      <dsp:nvSpPr>
        <dsp:cNvPr id="0" name=""/>
        <dsp:cNvSpPr/>
      </dsp:nvSpPr>
      <dsp:spPr>
        <a:xfrm>
          <a:off x="4576955" y="0"/>
          <a:ext cx="2177347" cy="18998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b" anchorCtr="0">
          <a:noAutofit/>
        </a:bodyPr>
        <a:lstStyle/>
        <a:p>
          <a:pPr marL="0" lvl="0" indent="0" algn="ctr" defTabSz="711200">
            <a:lnSpc>
              <a:spcPct val="90000"/>
            </a:lnSpc>
            <a:spcBef>
              <a:spcPct val="0"/>
            </a:spcBef>
            <a:spcAft>
              <a:spcPct val="35000"/>
            </a:spcAft>
            <a:buNone/>
          </a:pPr>
          <a:r>
            <a:rPr lang="en-IN" sz="1600" b="1" kern="1200" dirty="0"/>
            <a:t>Existence of Middle men.</a:t>
          </a:r>
        </a:p>
      </dsp:txBody>
      <dsp:txXfrm>
        <a:off x="4576955" y="0"/>
        <a:ext cx="2177347" cy="1899846"/>
      </dsp:txXfrm>
    </dsp:sp>
    <dsp:sp modelId="{2BF37CD8-46E8-4613-8BDB-3DA06088AE95}">
      <dsp:nvSpPr>
        <dsp:cNvPr id="0" name=""/>
        <dsp:cNvSpPr/>
      </dsp:nvSpPr>
      <dsp:spPr>
        <a:xfrm>
          <a:off x="5428148" y="2137327"/>
          <a:ext cx="474961" cy="474961"/>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DFF09D4-F855-4423-8AC6-07B8D544D90E}">
      <dsp:nvSpPr>
        <dsp:cNvPr id="0" name=""/>
        <dsp:cNvSpPr/>
      </dsp:nvSpPr>
      <dsp:spPr>
        <a:xfrm>
          <a:off x="6863170" y="2849770"/>
          <a:ext cx="2177347" cy="18998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t" anchorCtr="0">
          <a:noAutofit/>
        </a:bodyPr>
        <a:lstStyle/>
        <a:p>
          <a:pPr marL="0" lvl="0" indent="0" algn="ctr" defTabSz="711200">
            <a:lnSpc>
              <a:spcPct val="90000"/>
            </a:lnSpc>
            <a:spcBef>
              <a:spcPct val="0"/>
            </a:spcBef>
            <a:spcAft>
              <a:spcPct val="35000"/>
            </a:spcAft>
            <a:buNone/>
          </a:pPr>
          <a:r>
            <a:rPr lang="en-IN" sz="1600" b="1" kern="1200" dirty="0"/>
            <a:t>Younger generation are moving to urban areas.</a:t>
          </a:r>
        </a:p>
      </dsp:txBody>
      <dsp:txXfrm>
        <a:off x="6863170" y="2849770"/>
        <a:ext cx="2177347" cy="1899846"/>
      </dsp:txXfrm>
    </dsp:sp>
    <dsp:sp modelId="{00EC3C8F-E451-4FB6-90CF-38B87B8D01DD}">
      <dsp:nvSpPr>
        <dsp:cNvPr id="0" name=""/>
        <dsp:cNvSpPr/>
      </dsp:nvSpPr>
      <dsp:spPr>
        <a:xfrm>
          <a:off x="7714362" y="2137327"/>
          <a:ext cx="474961" cy="474961"/>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513F09-57DA-4CA5-8CC5-419D09652145}">
      <dsp:nvSpPr>
        <dsp:cNvPr id="0" name=""/>
        <dsp:cNvSpPr/>
      </dsp:nvSpPr>
      <dsp:spPr>
        <a:xfrm>
          <a:off x="-6404540" y="-979607"/>
          <a:ext cx="7623209" cy="7623209"/>
        </a:xfrm>
        <a:prstGeom prst="blockArc">
          <a:avLst>
            <a:gd name="adj1" fmla="val 18900000"/>
            <a:gd name="adj2" fmla="val 2700000"/>
            <a:gd name="adj3" fmla="val 283"/>
          </a:avLst>
        </a:pr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946970-8B28-4E74-B6FD-02FB2E1753E5}">
      <dsp:nvSpPr>
        <dsp:cNvPr id="0" name=""/>
        <dsp:cNvSpPr/>
      </dsp:nvSpPr>
      <dsp:spPr>
        <a:xfrm>
          <a:off x="453657" y="298265"/>
          <a:ext cx="10645161" cy="59630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73317" tIns="45720" rIns="45720" bIns="45720" numCol="1" spcCol="1270" anchor="ctr" anchorCtr="0">
          <a:noAutofit/>
        </a:bodyPr>
        <a:lstStyle/>
        <a:p>
          <a:pPr marL="0" lvl="0" indent="0" algn="l" defTabSz="800100">
            <a:lnSpc>
              <a:spcPct val="90000"/>
            </a:lnSpc>
            <a:spcBef>
              <a:spcPct val="0"/>
            </a:spcBef>
            <a:spcAft>
              <a:spcPct val="35000"/>
            </a:spcAft>
            <a:buNone/>
          </a:pPr>
          <a:r>
            <a:rPr lang="en-US" sz="1800" b="1" kern="1200"/>
            <a:t>Direct communication between farmers and consumer in order to eliminate middle men.</a:t>
          </a:r>
          <a:endParaRPr lang="en-IN" sz="1800" kern="1200"/>
        </a:p>
      </dsp:txBody>
      <dsp:txXfrm>
        <a:off x="453657" y="298265"/>
        <a:ext cx="10645161" cy="596305"/>
      </dsp:txXfrm>
    </dsp:sp>
    <dsp:sp modelId="{754BA9B9-969C-4D99-9DD4-99C41559FCBE}">
      <dsp:nvSpPr>
        <dsp:cNvPr id="0" name=""/>
        <dsp:cNvSpPr/>
      </dsp:nvSpPr>
      <dsp:spPr>
        <a:xfrm>
          <a:off x="80967" y="223727"/>
          <a:ext cx="745381" cy="745381"/>
        </a:xfrm>
        <a:prstGeom prst="ellipse">
          <a:avLst/>
        </a:prstGeom>
        <a:solidFill>
          <a:schemeClr val="l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1E99A69-FAB5-4C83-9F5D-3470D2DF8C72}">
      <dsp:nvSpPr>
        <dsp:cNvPr id="0" name=""/>
        <dsp:cNvSpPr/>
      </dsp:nvSpPr>
      <dsp:spPr>
        <a:xfrm>
          <a:off x="944159" y="1192610"/>
          <a:ext cx="10154659" cy="59630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73317" tIns="45720" rIns="45720" bIns="45720" numCol="1" spcCol="1270" anchor="ctr" anchorCtr="0">
          <a:noAutofit/>
        </a:bodyPr>
        <a:lstStyle/>
        <a:p>
          <a:pPr marL="0" lvl="0" indent="0" algn="l" defTabSz="800100">
            <a:lnSpc>
              <a:spcPct val="90000"/>
            </a:lnSpc>
            <a:spcBef>
              <a:spcPct val="0"/>
            </a:spcBef>
            <a:spcAft>
              <a:spcPct val="35000"/>
            </a:spcAft>
            <a:buNone/>
          </a:pPr>
          <a:r>
            <a:rPr lang="en-US" sz="1800" b="1" kern="1200"/>
            <a:t>Develop a website which includes farmer and consumer menu.</a:t>
          </a:r>
          <a:endParaRPr lang="en-IN" sz="1800" kern="1200"/>
        </a:p>
      </dsp:txBody>
      <dsp:txXfrm>
        <a:off x="944159" y="1192610"/>
        <a:ext cx="10154659" cy="596305"/>
      </dsp:txXfrm>
    </dsp:sp>
    <dsp:sp modelId="{687B6834-93B7-44C7-85BE-AAB27A38CA58}">
      <dsp:nvSpPr>
        <dsp:cNvPr id="0" name=""/>
        <dsp:cNvSpPr/>
      </dsp:nvSpPr>
      <dsp:spPr>
        <a:xfrm>
          <a:off x="571469" y="1118072"/>
          <a:ext cx="745381" cy="745381"/>
        </a:xfrm>
        <a:prstGeom prst="ellipse">
          <a:avLst/>
        </a:prstGeom>
        <a:solidFill>
          <a:schemeClr val="l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646CA0F-350E-406A-BC6A-752FDA366B02}">
      <dsp:nvSpPr>
        <dsp:cNvPr id="0" name=""/>
        <dsp:cNvSpPr/>
      </dsp:nvSpPr>
      <dsp:spPr>
        <a:xfrm>
          <a:off x="1168454" y="2086955"/>
          <a:ext cx="9930365" cy="59630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73317" tIns="45720" rIns="45720" bIns="45720" numCol="1" spcCol="1270" anchor="ctr" anchorCtr="0">
          <a:noAutofit/>
        </a:bodyPr>
        <a:lstStyle/>
        <a:p>
          <a:pPr marL="0" lvl="0" indent="0" algn="l" defTabSz="800100">
            <a:lnSpc>
              <a:spcPct val="90000"/>
            </a:lnSpc>
            <a:spcBef>
              <a:spcPct val="0"/>
            </a:spcBef>
            <a:spcAft>
              <a:spcPct val="35000"/>
            </a:spcAft>
            <a:buNone/>
          </a:pPr>
          <a:r>
            <a:rPr lang="en-IN" sz="1800" b="1" kern="1200"/>
            <a:t>Using moisture, temperature, humidity, and pH sensors to monitor environmental conditions in real time.</a:t>
          </a:r>
          <a:endParaRPr lang="en-IN" sz="1800" kern="1200"/>
        </a:p>
      </dsp:txBody>
      <dsp:txXfrm>
        <a:off x="1168454" y="2086955"/>
        <a:ext cx="9930365" cy="596305"/>
      </dsp:txXfrm>
    </dsp:sp>
    <dsp:sp modelId="{93259D68-3FAB-4432-B1F1-21F2C685A78B}">
      <dsp:nvSpPr>
        <dsp:cNvPr id="0" name=""/>
        <dsp:cNvSpPr/>
      </dsp:nvSpPr>
      <dsp:spPr>
        <a:xfrm>
          <a:off x="795763" y="2012417"/>
          <a:ext cx="745381" cy="745381"/>
        </a:xfrm>
        <a:prstGeom prst="ellipse">
          <a:avLst/>
        </a:prstGeom>
        <a:solidFill>
          <a:schemeClr val="l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A42127A-176B-4A5F-921D-9B7FD21F2447}">
      <dsp:nvSpPr>
        <dsp:cNvPr id="0" name=""/>
        <dsp:cNvSpPr/>
      </dsp:nvSpPr>
      <dsp:spPr>
        <a:xfrm>
          <a:off x="1168454" y="2980734"/>
          <a:ext cx="9930365" cy="59630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73317" tIns="45720" rIns="45720" bIns="45720" numCol="1" spcCol="1270" anchor="ctr" anchorCtr="0">
          <a:noAutofit/>
        </a:bodyPr>
        <a:lstStyle/>
        <a:p>
          <a:pPr marL="0" lvl="0" indent="0" algn="l" defTabSz="800100">
            <a:lnSpc>
              <a:spcPct val="90000"/>
            </a:lnSpc>
            <a:spcBef>
              <a:spcPct val="0"/>
            </a:spcBef>
            <a:spcAft>
              <a:spcPct val="35000"/>
            </a:spcAft>
            <a:buNone/>
          </a:pPr>
          <a:r>
            <a:rPr lang="en-US" sz="1800" b="1" kern="1200"/>
            <a:t>Consumer can choose the required crop and quantity and place order via website.</a:t>
          </a:r>
          <a:endParaRPr lang="en-IN" sz="1800" kern="1200"/>
        </a:p>
      </dsp:txBody>
      <dsp:txXfrm>
        <a:off x="1168454" y="2980734"/>
        <a:ext cx="9930365" cy="596305"/>
      </dsp:txXfrm>
    </dsp:sp>
    <dsp:sp modelId="{D40A6C52-BA9E-4BE0-9E59-AE8DD1782202}">
      <dsp:nvSpPr>
        <dsp:cNvPr id="0" name=""/>
        <dsp:cNvSpPr/>
      </dsp:nvSpPr>
      <dsp:spPr>
        <a:xfrm>
          <a:off x="795763" y="2906195"/>
          <a:ext cx="745381" cy="745381"/>
        </a:xfrm>
        <a:prstGeom prst="ellipse">
          <a:avLst/>
        </a:prstGeom>
        <a:solidFill>
          <a:schemeClr val="l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6831EFC-21A8-4F15-8647-D72B02418352}">
      <dsp:nvSpPr>
        <dsp:cNvPr id="0" name=""/>
        <dsp:cNvSpPr/>
      </dsp:nvSpPr>
      <dsp:spPr>
        <a:xfrm>
          <a:off x="944159" y="3875078"/>
          <a:ext cx="10154659" cy="59630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73317" tIns="45720" rIns="45720" bIns="45720" numCol="1" spcCol="1270" anchor="ctr" anchorCtr="0">
          <a:noAutofit/>
        </a:bodyPr>
        <a:lstStyle/>
        <a:p>
          <a:pPr marL="0" lvl="0" indent="0" algn="l" defTabSz="800100">
            <a:lnSpc>
              <a:spcPct val="90000"/>
            </a:lnSpc>
            <a:spcBef>
              <a:spcPct val="0"/>
            </a:spcBef>
            <a:spcAft>
              <a:spcPct val="35000"/>
            </a:spcAft>
            <a:buNone/>
          </a:pPr>
          <a:r>
            <a:rPr lang="en-IN" sz="1800" b="1" kern="1200"/>
            <a:t>Store the data on the database and predict yield production by using various data analytics tools like Power BI.</a:t>
          </a:r>
          <a:endParaRPr lang="en-IN" sz="1800" kern="1200"/>
        </a:p>
      </dsp:txBody>
      <dsp:txXfrm>
        <a:off x="944159" y="3875078"/>
        <a:ext cx="10154659" cy="596305"/>
      </dsp:txXfrm>
    </dsp:sp>
    <dsp:sp modelId="{B2DD7BA7-A20E-4B5E-8A1C-CEA7C0A72E93}">
      <dsp:nvSpPr>
        <dsp:cNvPr id="0" name=""/>
        <dsp:cNvSpPr/>
      </dsp:nvSpPr>
      <dsp:spPr>
        <a:xfrm>
          <a:off x="571469" y="3800540"/>
          <a:ext cx="745381" cy="745381"/>
        </a:xfrm>
        <a:prstGeom prst="ellipse">
          <a:avLst/>
        </a:prstGeom>
        <a:solidFill>
          <a:schemeClr val="l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AF2069B-2588-4398-9E4B-3DE72E034B51}">
      <dsp:nvSpPr>
        <dsp:cNvPr id="0" name=""/>
        <dsp:cNvSpPr/>
      </dsp:nvSpPr>
      <dsp:spPr>
        <a:xfrm>
          <a:off x="453657" y="4769423"/>
          <a:ext cx="10645161" cy="59630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73317" tIns="45720" rIns="45720" bIns="45720" numCol="1" spcCol="1270" anchor="ctr" anchorCtr="0">
          <a:noAutofit/>
        </a:bodyPr>
        <a:lstStyle/>
        <a:p>
          <a:pPr marL="0" lvl="0" indent="0" algn="l" defTabSz="800100">
            <a:lnSpc>
              <a:spcPct val="90000"/>
            </a:lnSpc>
            <a:spcBef>
              <a:spcPct val="0"/>
            </a:spcBef>
            <a:spcAft>
              <a:spcPct val="35000"/>
            </a:spcAft>
            <a:buNone/>
          </a:pPr>
          <a:r>
            <a:rPr lang="en-US" sz="1800" b="1" kern="1200"/>
            <a:t>Depending on the quantity of the crops ordered by the customer the orders will be dispatched in different vehicles.</a:t>
          </a:r>
          <a:endParaRPr lang="en-IN" sz="1800" kern="1200"/>
        </a:p>
      </dsp:txBody>
      <dsp:txXfrm>
        <a:off x="453657" y="4769423"/>
        <a:ext cx="10645161" cy="596305"/>
      </dsp:txXfrm>
    </dsp:sp>
    <dsp:sp modelId="{FFE711CF-6B7A-4056-B2FB-80872A31568E}">
      <dsp:nvSpPr>
        <dsp:cNvPr id="0" name=""/>
        <dsp:cNvSpPr/>
      </dsp:nvSpPr>
      <dsp:spPr>
        <a:xfrm>
          <a:off x="80967" y="4694885"/>
          <a:ext cx="745381" cy="745381"/>
        </a:xfrm>
        <a:prstGeom prst="ellipse">
          <a:avLst/>
        </a:prstGeom>
        <a:solidFill>
          <a:schemeClr val="l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FFDF48-777F-49F8-8FE2-7001AE72CEB9}">
      <dsp:nvSpPr>
        <dsp:cNvPr id="0" name=""/>
        <dsp:cNvSpPr/>
      </dsp:nvSpPr>
      <dsp:spPr>
        <a:xfrm>
          <a:off x="844826" y="0"/>
          <a:ext cx="9574695" cy="5208103"/>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ABBD233-74F5-4BA2-A8D5-8FE80502B5BC}">
      <dsp:nvSpPr>
        <dsp:cNvPr id="0" name=""/>
        <dsp:cNvSpPr/>
      </dsp:nvSpPr>
      <dsp:spPr>
        <a:xfrm>
          <a:off x="3093" y="1562430"/>
          <a:ext cx="1801305" cy="2083241"/>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Data from different sensors are collected.</a:t>
          </a:r>
          <a:endParaRPr lang="en-IN" sz="1500" kern="1200"/>
        </a:p>
      </dsp:txBody>
      <dsp:txXfrm>
        <a:off x="91025" y="1650362"/>
        <a:ext cx="1625441" cy="1907377"/>
      </dsp:txXfrm>
    </dsp:sp>
    <dsp:sp modelId="{EDEE8D92-7B80-4FEA-A143-141F5FD4F0EC}">
      <dsp:nvSpPr>
        <dsp:cNvPr id="0" name=""/>
        <dsp:cNvSpPr/>
      </dsp:nvSpPr>
      <dsp:spPr>
        <a:xfrm>
          <a:off x="1894464" y="1562430"/>
          <a:ext cx="1801305" cy="2083241"/>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a:t>Develop a  website.</a:t>
          </a:r>
        </a:p>
      </dsp:txBody>
      <dsp:txXfrm>
        <a:off x="1982396" y="1650362"/>
        <a:ext cx="1625441" cy="1907377"/>
      </dsp:txXfrm>
    </dsp:sp>
    <dsp:sp modelId="{D138D2A5-6E9F-41F7-ABE8-06E5D87003AB}">
      <dsp:nvSpPr>
        <dsp:cNvPr id="0" name=""/>
        <dsp:cNvSpPr/>
      </dsp:nvSpPr>
      <dsp:spPr>
        <a:xfrm>
          <a:off x="3785835" y="1562430"/>
          <a:ext cx="1801305" cy="2083241"/>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a:t>On the Developed website provide a farmer and consumer menu.</a:t>
          </a:r>
        </a:p>
      </dsp:txBody>
      <dsp:txXfrm>
        <a:off x="3873767" y="1650362"/>
        <a:ext cx="1625441" cy="1907377"/>
      </dsp:txXfrm>
    </dsp:sp>
    <dsp:sp modelId="{FC903C81-772A-4E82-9BFC-2777692CC271}">
      <dsp:nvSpPr>
        <dsp:cNvPr id="0" name=""/>
        <dsp:cNvSpPr/>
      </dsp:nvSpPr>
      <dsp:spPr>
        <a:xfrm>
          <a:off x="5677206" y="1562430"/>
          <a:ext cx="1801305" cy="2083241"/>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a:t>Farmer can compare the parameters of the soil and start cultivation.</a:t>
          </a:r>
        </a:p>
      </dsp:txBody>
      <dsp:txXfrm>
        <a:off x="5765138" y="1650362"/>
        <a:ext cx="1625441" cy="1907377"/>
      </dsp:txXfrm>
    </dsp:sp>
    <dsp:sp modelId="{BFC55AB5-682E-424B-BCFD-F62B66236C37}">
      <dsp:nvSpPr>
        <dsp:cNvPr id="0" name=""/>
        <dsp:cNvSpPr/>
      </dsp:nvSpPr>
      <dsp:spPr>
        <a:xfrm>
          <a:off x="7568577" y="1562430"/>
          <a:ext cx="1801305" cy="2083241"/>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a:t>After cultivation farmer will update the data on to the website which will be visible for the consumer.</a:t>
          </a:r>
        </a:p>
      </dsp:txBody>
      <dsp:txXfrm>
        <a:off x="7656509" y="1650362"/>
        <a:ext cx="1625441" cy="1907377"/>
      </dsp:txXfrm>
    </dsp:sp>
    <dsp:sp modelId="{5FCF29B3-6D79-4EB7-A001-0E90C58D57D0}">
      <dsp:nvSpPr>
        <dsp:cNvPr id="0" name=""/>
        <dsp:cNvSpPr/>
      </dsp:nvSpPr>
      <dsp:spPr>
        <a:xfrm>
          <a:off x="9459948" y="1562430"/>
          <a:ext cx="1801305" cy="2083241"/>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a:t>Consumer can buy the required crop.</a:t>
          </a:r>
        </a:p>
      </dsp:txBody>
      <dsp:txXfrm>
        <a:off x="9547880" y="1650362"/>
        <a:ext cx="1625441" cy="190737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26B2F6-ED9D-4D08-9ACB-B8B43ED7B0DB}">
      <dsp:nvSpPr>
        <dsp:cNvPr id="0" name=""/>
        <dsp:cNvSpPr/>
      </dsp:nvSpPr>
      <dsp:spPr>
        <a:xfrm>
          <a:off x="1020478" y="58"/>
          <a:ext cx="2627731" cy="1576639"/>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IN" sz="2500" b="1" kern="1200" dirty="0"/>
            <a:t>Green house automation</a:t>
          </a:r>
        </a:p>
      </dsp:txBody>
      <dsp:txXfrm>
        <a:off x="1020478" y="58"/>
        <a:ext cx="2627731" cy="1576639"/>
      </dsp:txXfrm>
    </dsp:sp>
    <dsp:sp modelId="{68A43B32-E566-4A36-AE02-F6BEB74DE30D}">
      <dsp:nvSpPr>
        <dsp:cNvPr id="0" name=""/>
        <dsp:cNvSpPr/>
      </dsp:nvSpPr>
      <dsp:spPr>
        <a:xfrm>
          <a:off x="3910983" y="58"/>
          <a:ext cx="2627731" cy="1576639"/>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IN" sz="2500" b="1" kern="1200" dirty="0"/>
            <a:t>Food production and automation</a:t>
          </a:r>
        </a:p>
      </dsp:txBody>
      <dsp:txXfrm>
        <a:off x="3910983" y="58"/>
        <a:ext cx="2627731" cy="1576639"/>
      </dsp:txXfrm>
    </dsp:sp>
    <dsp:sp modelId="{0C350D96-29F0-4D1F-B04D-0932E94D564C}">
      <dsp:nvSpPr>
        <dsp:cNvPr id="0" name=""/>
        <dsp:cNvSpPr/>
      </dsp:nvSpPr>
      <dsp:spPr>
        <a:xfrm>
          <a:off x="6801488" y="58"/>
          <a:ext cx="2627731" cy="1576639"/>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IN" sz="2500" b="1" kern="1200" dirty="0"/>
            <a:t>Precision Agriculture</a:t>
          </a:r>
        </a:p>
      </dsp:txBody>
      <dsp:txXfrm>
        <a:off x="6801488" y="58"/>
        <a:ext cx="2627731" cy="1576639"/>
      </dsp:txXfrm>
    </dsp:sp>
    <dsp:sp modelId="{CDD903B5-F478-4714-A662-1703F0351B20}">
      <dsp:nvSpPr>
        <dsp:cNvPr id="0" name=""/>
        <dsp:cNvSpPr/>
      </dsp:nvSpPr>
      <dsp:spPr>
        <a:xfrm>
          <a:off x="1020478" y="1839470"/>
          <a:ext cx="2627731" cy="1576639"/>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IN" sz="2500" b="1" kern="1200" dirty="0"/>
            <a:t>Integrated Pest Management (IPM)</a:t>
          </a:r>
        </a:p>
      </dsp:txBody>
      <dsp:txXfrm>
        <a:off x="1020478" y="1839470"/>
        <a:ext cx="2627731" cy="1576639"/>
      </dsp:txXfrm>
    </dsp:sp>
    <dsp:sp modelId="{18968938-0A57-445C-B230-1E9D90B3479F}">
      <dsp:nvSpPr>
        <dsp:cNvPr id="0" name=""/>
        <dsp:cNvSpPr/>
      </dsp:nvSpPr>
      <dsp:spPr>
        <a:xfrm>
          <a:off x="3910983" y="1839470"/>
          <a:ext cx="2627731" cy="1576639"/>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IN" sz="2500" b="1" kern="1200" dirty="0"/>
            <a:t>Automation of irrigation system</a:t>
          </a:r>
        </a:p>
      </dsp:txBody>
      <dsp:txXfrm>
        <a:off x="3910983" y="1839470"/>
        <a:ext cx="2627731" cy="1576639"/>
      </dsp:txXfrm>
    </dsp:sp>
    <dsp:sp modelId="{DD32E0C0-E9A3-4452-9046-2B8641EDBC08}">
      <dsp:nvSpPr>
        <dsp:cNvPr id="0" name=""/>
        <dsp:cNvSpPr/>
      </dsp:nvSpPr>
      <dsp:spPr>
        <a:xfrm>
          <a:off x="6801488" y="1839470"/>
          <a:ext cx="2627731" cy="1576639"/>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IN" sz="2500" b="1" kern="1200" dirty="0"/>
            <a:t>Water quality monitoring</a:t>
          </a:r>
        </a:p>
      </dsp:txBody>
      <dsp:txXfrm>
        <a:off x="6801488" y="1839470"/>
        <a:ext cx="2627731" cy="1576639"/>
      </dsp:txXfrm>
    </dsp:sp>
    <dsp:sp modelId="{479CF5A1-59BD-44EE-988C-391744E39830}">
      <dsp:nvSpPr>
        <dsp:cNvPr id="0" name=""/>
        <dsp:cNvSpPr/>
      </dsp:nvSpPr>
      <dsp:spPr>
        <a:xfrm>
          <a:off x="3910983" y="3678882"/>
          <a:ext cx="2627731" cy="1576639"/>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IN" sz="2500" b="1" kern="1200" dirty="0"/>
            <a:t>Precision livestock farming</a:t>
          </a:r>
        </a:p>
      </dsp:txBody>
      <dsp:txXfrm>
        <a:off x="3910983" y="3678882"/>
        <a:ext cx="2627731" cy="1576639"/>
      </dsp:txXfrm>
    </dsp:sp>
  </dsp:spTree>
</dsp:drawing>
</file>

<file path=ppt/diagrams/layout1.xml><?xml version="1.0" encoding="utf-8"?>
<dgm:layoutDef xmlns:dgm="http://schemas.openxmlformats.org/drawingml/2006/diagram" xmlns:a="http://schemas.openxmlformats.org/drawingml/2006/main" uniqueId="urn:microsoft.com/office/officeart/2005/8/layout/vList4#1">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default#1">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208027-0386-46F0-979A-5C6ED6875F61}" type="datetimeFigureOut">
              <a:rPr lang="en-IN" smtClean="0"/>
              <a:pPr/>
              <a:t>25-04-2024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8E7731-E357-4488-B8E4-1BE37C680E51}" type="slidenum">
              <a:rPr lang="en-IN" smtClean="0"/>
              <a:pPr/>
              <a:t>‹#›</a:t>
            </a:fld>
            <a:endParaRPr lang="en-IN"/>
          </a:p>
        </p:txBody>
      </p:sp>
    </p:spTree>
    <p:extLst>
      <p:ext uri="{BB962C8B-B14F-4D97-AF65-F5344CB8AC3E}">
        <p14:creationId xmlns:p14="http://schemas.microsoft.com/office/powerpoint/2010/main" val="31001168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08E7731-E357-4488-B8E4-1BE37C680E51}" type="slidenum">
              <a:rPr lang="en-IN" smtClean="0"/>
              <a:pPr/>
              <a:t>29</a:t>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7590A47-1D31-4817-AF89-B14BDB6C0D81}" type="datetimeFigureOut">
              <a:rPr lang="en-IN" smtClean="0"/>
              <a:pPr/>
              <a:t>25-04-2024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D36E29-D311-4843-8305-D59AAA7A3BFF}" type="slidenum">
              <a:rPr lang="en-IN" smtClean="0"/>
              <a:pPr/>
              <a:t>‹#›</a:t>
            </a:fld>
            <a:endParaRPr lang="en-IN"/>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644199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37590A47-1D31-4817-AF89-B14BDB6C0D81}" type="datetimeFigureOut">
              <a:rPr lang="en-IN" smtClean="0"/>
              <a:pPr/>
              <a:t>25-04-2024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FD36E29-D311-4843-8305-D59AAA7A3BFF}" type="slidenum">
              <a:rPr lang="en-IN" smtClean="0"/>
              <a:pPr/>
              <a:t>‹#›</a:t>
            </a:fld>
            <a:endParaRPr lang="en-IN"/>
          </a:p>
        </p:txBody>
      </p:sp>
    </p:spTree>
    <p:extLst>
      <p:ext uri="{BB962C8B-B14F-4D97-AF65-F5344CB8AC3E}">
        <p14:creationId xmlns:p14="http://schemas.microsoft.com/office/powerpoint/2010/main" val="10978651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7590A47-1D31-4817-AF89-B14BDB6C0D81}" type="datetimeFigureOut">
              <a:rPr lang="en-IN" smtClean="0"/>
              <a:pPr/>
              <a:t>25-04-2024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D36E29-D311-4843-8305-D59AAA7A3BFF}" type="slidenum">
              <a:rPr lang="en-IN" smtClean="0"/>
              <a:pPr/>
              <a:t>‹#›</a:t>
            </a:fld>
            <a:endParaRPr lang="en-IN"/>
          </a:p>
        </p:txBody>
      </p:sp>
    </p:spTree>
    <p:extLst>
      <p:ext uri="{BB962C8B-B14F-4D97-AF65-F5344CB8AC3E}">
        <p14:creationId xmlns:p14="http://schemas.microsoft.com/office/powerpoint/2010/main" val="33179117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7590A47-1D31-4817-AF89-B14BDB6C0D81}" type="datetimeFigureOut">
              <a:rPr lang="en-IN" smtClean="0"/>
              <a:pPr/>
              <a:t>25-04-2024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D36E29-D311-4843-8305-D59AAA7A3BFF}" type="slidenum">
              <a:rPr lang="en-IN" smtClean="0"/>
              <a:pPr/>
              <a:t>‹#›</a:t>
            </a:fld>
            <a:endParaRPr lang="en-IN"/>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7507397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7590A47-1D31-4817-AF89-B14BDB6C0D81}" type="datetimeFigureOut">
              <a:rPr lang="en-IN" smtClean="0"/>
              <a:pPr/>
              <a:t>25-04-2024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D36E29-D311-4843-8305-D59AAA7A3BFF}" type="slidenum">
              <a:rPr lang="en-IN" smtClean="0"/>
              <a:pPr/>
              <a:t>‹#›</a:t>
            </a:fld>
            <a:endParaRPr lang="en-IN"/>
          </a:p>
        </p:txBody>
      </p:sp>
    </p:spTree>
    <p:extLst>
      <p:ext uri="{BB962C8B-B14F-4D97-AF65-F5344CB8AC3E}">
        <p14:creationId xmlns:p14="http://schemas.microsoft.com/office/powerpoint/2010/main" val="15250005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7590A47-1D31-4817-AF89-B14BDB6C0D81}" type="datetimeFigureOut">
              <a:rPr lang="en-IN" smtClean="0"/>
              <a:pPr/>
              <a:t>25-04-2024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D36E29-D311-4843-8305-D59AAA7A3BFF}" type="slidenum">
              <a:rPr lang="en-IN" smtClean="0"/>
              <a:pPr/>
              <a:t>‹#›</a:t>
            </a:fld>
            <a:endParaRPr lang="en-IN"/>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4656997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7590A47-1D31-4817-AF89-B14BDB6C0D81}" type="datetimeFigureOut">
              <a:rPr lang="en-IN" smtClean="0"/>
              <a:pPr/>
              <a:t>25-04-2024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D36E29-D311-4843-8305-D59AAA7A3BFF}" type="slidenum">
              <a:rPr lang="en-IN" smtClean="0"/>
              <a:pPr/>
              <a:t>‹#›</a:t>
            </a:fld>
            <a:endParaRPr lang="en-IN"/>
          </a:p>
        </p:txBody>
      </p:sp>
    </p:spTree>
    <p:extLst>
      <p:ext uri="{BB962C8B-B14F-4D97-AF65-F5344CB8AC3E}">
        <p14:creationId xmlns:p14="http://schemas.microsoft.com/office/powerpoint/2010/main" val="32660649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590A47-1D31-4817-AF89-B14BDB6C0D81}" type="datetimeFigureOut">
              <a:rPr lang="en-IN" smtClean="0"/>
              <a:pPr/>
              <a:t>25-04-2024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D36E29-D311-4843-8305-D59AAA7A3BFF}" type="slidenum">
              <a:rPr lang="en-IN" smtClean="0"/>
              <a:pPr/>
              <a:t>‹#›</a:t>
            </a:fld>
            <a:endParaRPr lang="en-IN"/>
          </a:p>
        </p:txBody>
      </p:sp>
    </p:spTree>
    <p:extLst>
      <p:ext uri="{BB962C8B-B14F-4D97-AF65-F5344CB8AC3E}">
        <p14:creationId xmlns:p14="http://schemas.microsoft.com/office/powerpoint/2010/main" val="34190539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590A47-1D31-4817-AF89-B14BDB6C0D81}" type="datetimeFigureOut">
              <a:rPr lang="en-IN" smtClean="0"/>
              <a:pPr/>
              <a:t>25-04-2024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D36E29-D311-4843-8305-D59AAA7A3BFF}" type="slidenum">
              <a:rPr lang="en-IN" smtClean="0"/>
              <a:pPr/>
              <a:t>‹#›</a:t>
            </a:fld>
            <a:endParaRPr lang="en-IN"/>
          </a:p>
        </p:txBody>
      </p:sp>
    </p:spTree>
    <p:extLst>
      <p:ext uri="{BB962C8B-B14F-4D97-AF65-F5344CB8AC3E}">
        <p14:creationId xmlns:p14="http://schemas.microsoft.com/office/powerpoint/2010/main" val="32905708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590A47-1D31-4817-AF89-B14BDB6C0D81}" type="datetimeFigureOut">
              <a:rPr lang="en-IN" smtClean="0"/>
              <a:pPr/>
              <a:t>25-04-2024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D36E29-D311-4843-8305-D59AAA7A3BFF}" type="slidenum">
              <a:rPr lang="en-IN" smtClean="0"/>
              <a:pPr/>
              <a:t>‹#›</a:t>
            </a:fld>
            <a:endParaRPr lang="en-IN"/>
          </a:p>
        </p:txBody>
      </p:sp>
    </p:spTree>
    <p:extLst>
      <p:ext uri="{BB962C8B-B14F-4D97-AF65-F5344CB8AC3E}">
        <p14:creationId xmlns:p14="http://schemas.microsoft.com/office/powerpoint/2010/main" val="2072185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7590A47-1D31-4817-AF89-B14BDB6C0D81}" type="datetimeFigureOut">
              <a:rPr lang="en-IN" smtClean="0"/>
              <a:pPr/>
              <a:t>25-04-2024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D36E29-D311-4843-8305-D59AAA7A3BFF}" type="slidenum">
              <a:rPr lang="en-IN" smtClean="0"/>
              <a:pPr/>
              <a:t>‹#›</a:t>
            </a:fld>
            <a:endParaRPr lang="en-IN"/>
          </a:p>
        </p:txBody>
      </p:sp>
    </p:spTree>
    <p:extLst>
      <p:ext uri="{BB962C8B-B14F-4D97-AF65-F5344CB8AC3E}">
        <p14:creationId xmlns:p14="http://schemas.microsoft.com/office/powerpoint/2010/main" val="37687956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7590A47-1D31-4817-AF89-B14BDB6C0D81}" type="datetimeFigureOut">
              <a:rPr lang="en-IN" smtClean="0"/>
              <a:pPr/>
              <a:t>25-04-2024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FD36E29-D311-4843-8305-D59AAA7A3BFF}" type="slidenum">
              <a:rPr lang="en-IN" smtClean="0"/>
              <a:pPr/>
              <a:t>‹#›</a:t>
            </a:fld>
            <a:endParaRPr lang="en-IN"/>
          </a:p>
        </p:txBody>
      </p:sp>
    </p:spTree>
    <p:extLst>
      <p:ext uri="{BB962C8B-B14F-4D97-AF65-F5344CB8AC3E}">
        <p14:creationId xmlns:p14="http://schemas.microsoft.com/office/powerpoint/2010/main" val="1207516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7590A47-1D31-4817-AF89-B14BDB6C0D81}" type="datetimeFigureOut">
              <a:rPr lang="en-IN" smtClean="0"/>
              <a:pPr/>
              <a:t>25-04-2024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FD36E29-D311-4843-8305-D59AAA7A3BFF}" type="slidenum">
              <a:rPr lang="en-IN" smtClean="0"/>
              <a:pPr/>
              <a:t>‹#›</a:t>
            </a:fld>
            <a:endParaRPr lang="en-IN"/>
          </a:p>
        </p:txBody>
      </p:sp>
    </p:spTree>
    <p:extLst>
      <p:ext uri="{BB962C8B-B14F-4D97-AF65-F5344CB8AC3E}">
        <p14:creationId xmlns:p14="http://schemas.microsoft.com/office/powerpoint/2010/main" val="2064419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7590A47-1D31-4817-AF89-B14BDB6C0D81}" type="datetimeFigureOut">
              <a:rPr lang="en-IN" smtClean="0"/>
              <a:pPr/>
              <a:t>25-04-2024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FD36E29-D311-4843-8305-D59AAA7A3BFF}" type="slidenum">
              <a:rPr lang="en-IN" smtClean="0"/>
              <a:pPr/>
              <a:t>‹#›</a:t>
            </a:fld>
            <a:endParaRPr lang="en-IN"/>
          </a:p>
        </p:txBody>
      </p:sp>
    </p:spTree>
    <p:extLst>
      <p:ext uri="{BB962C8B-B14F-4D97-AF65-F5344CB8AC3E}">
        <p14:creationId xmlns:p14="http://schemas.microsoft.com/office/powerpoint/2010/main" val="42019044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590A47-1D31-4817-AF89-B14BDB6C0D81}" type="datetimeFigureOut">
              <a:rPr lang="en-IN" smtClean="0"/>
              <a:pPr/>
              <a:t>25-04-2024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FD36E29-D311-4843-8305-D59AAA7A3BFF}" type="slidenum">
              <a:rPr lang="en-IN" smtClean="0"/>
              <a:pPr/>
              <a:t>‹#›</a:t>
            </a:fld>
            <a:endParaRPr lang="en-IN"/>
          </a:p>
        </p:txBody>
      </p:sp>
    </p:spTree>
    <p:extLst>
      <p:ext uri="{BB962C8B-B14F-4D97-AF65-F5344CB8AC3E}">
        <p14:creationId xmlns:p14="http://schemas.microsoft.com/office/powerpoint/2010/main" val="181876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7590A47-1D31-4817-AF89-B14BDB6C0D81}" type="datetimeFigureOut">
              <a:rPr lang="en-IN" smtClean="0"/>
              <a:pPr/>
              <a:t>25-04-2024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FD36E29-D311-4843-8305-D59AAA7A3BFF}" type="slidenum">
              <a:rPr lang="en-IN" smtClean="0"/>
              <a:pPr/>
              <a:t>‹#›</a:t>
            </a:fld>
            <a:endParaRPr lang="en-IN"/>
          </a:p>
        </p:txBody>
      </p:sp>
    </p:spTree>
    <p:extLst>
      <p:ext uri="{BB962C8B-B14F-4D97-AF65-F5344CB8AC3E}">
        <p14:creationId xmlns:p14="http://schemas.microsoft.com/office/powerpoint/2010/main" val="36651945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7590A47-1D31-4817-AF89-B14BDB6C0D81}" type="datetimeFigureOut">
              <a:rPr lang="en-IN" smtClean="0"/>
              <a:pPr/>
              <a:t>25-04-2024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FD36E29-D311-4843-8305-D59AAA7A3BFF}" type="slidenum">
              <a:rPr lang="en-IN" smtClean="0"/>
              <a:pPr/>
              <a:t>‹#›</a:t>
            </a:fld>
            <a:endParaRPr lang="en-IN"/>
          </a:p>
        </p:txBody>
      </p:sp>
    </p:spTree>
    <p:extLst>
      <p:ext uri="{BB962C8B-B14F-4D97-AF65-F5344CB8AC3E}">
        <p14:creationId xmlns:p14="http://schemas.microsoft.com/office/powerpoint/2010/main" val="19527205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37590A47-1D31-4817-AF89-B14BDB6C0D81}" type="datetimeFigureOut">
              <a:rPr lang="en-IN" smtClean="0"/>
              <a:pPr/>
              <a:t>25-04-2024</a:t>
            </a:fld>
            <a:endParaRPr lang="en-IN"/>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IN"/>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8FD36E29-D311-4843-8305-D59AAA7A3BFF}" type="slidenum">
              <a:rPr lang="en-IN" smtClean="0"/>
              <a:pPr/>
              <a:t>‹#›</a:t>
            </a:fld>
            <a:endParaRPr lang="en-IN"/>
          </a:p>
        </p:txBody>
      </p:sp>
    </p:spTree>
    <p:extLst>
      <p:ext uri="{BB962C8B-B14F-4D97-AF65-F5344CB8AC3E}">
        <p14:creationId xmlns:p14="http://schemas.microsoft.com/office/powerpoint/2010/main" val="3523953676"/>
      </p:ext>
    </p:extLst>
  </p:cSld>
  <p:clrMap bg1="lt1" tx1="dk1" bg2="lt2" tx2="dk2" accent1="accent1" accent2="accent2" accent3="accent3" accent4="accent4" accent5="accent5" accent6="accent6" hlink="hlink" folHlink="folHlink"/>
  <p:sldLayoutIdLst>
    <p:sldLayoutId id="2147485530" r:id="rId1"/>
    <p:sldLayoutId id="2147485531" r:id="rId2"/>
    <p:sldLayoutId id="2147485532" r:id="rId3"/>
    <p:sldLayoutId id="2147485533" r:id="rId4"/>
    <p:sldLayoutId id="2147485534" r:id="rId5"/>
    <p:sldLayoutId id="2147485535" r:id="rId6"/>
    <p:sldLayoutId id="2147485536" r:id="rId7"/>
    <p:sldLayoutId id="2147485537" r:id="rId8"/>
    <p:sldLayoutId id="2147485538" r:id="rId9"/>
    <p:sldLayoutId id="2147485539" r:id="rId10"/>
    <p:sldLayoutId id="2147485540" r:id="rId11"/>
    <p:sldLayoutId id="2147485541" r:id="rId12"/>
    <p:sldLayoutId id="2147485542" r:id="rId13"/>
    <p:sldLayoutId id="2147485543" r:id="rId14"/>
    <p:sldLayoutId id="2147485544" r:id="rId15"/>
    <p:sldLayoutId id="2147485545" r:id="rId16"/>
    <p:sldLayoutId id="2147485546"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hyperlink" Target="https://www.potatonewstoday.com/2020/07/15/modern-agriculture-machines-that-are-at-another-level/"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3.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7.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oleObject" Target="../embeddings/oleObject2.bin"/><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oleObject" Target="../embeddings/oleObject3.bin"/><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F91BA-A4F2-2BAC-37AD-E2DEF327A218}"/>
              </a:ext>
            </a:extLst>
          </p:cNvPr>
          <p:cNvSpPr>
            <a:spLocks noGrp="1"/>
          </p:cNvSpPr>
          <p:nvPr>
            <p:ph type="ctrTitle"/>
          </p:nvPr>
        </p:nvSpPr>
        <p:spPr>
          <a:xfrm>
            <a:off x="437553" y="1551025"/>
            <a:ext cx="9800319" cy="2206674"/>
          </a:xfrm>
        </p:spPr>
        <p:txBody>
          <a:bodyPr>
            <a:normAutofit fontScale="90000"/>
          </a:bodyPr>
          <a:lstStyle/>
          <a:p>
            <a:r>
              <a:rPr lang="en-IN" sz="2200" b="1" dirty="0">
                <a:solidFill>
                  <a:schemeClr val="accent1">
                    <a:lumMod val="50000"/>
                  </a:schemeClr>
                </a:solidFill>
                <a:latin typeface="Times New Roman" panose="02020603050405020304" pitchFamily="18" charset="0"/>
                <a:cs typeface="Times New Roman" panose="02020603050405020304" pitchFamily="18" charset="0"/>
              </a:rPr>
              <a:t>         </a:t>
            </a:r>
            <a:br>
              <a:rPr lang="en-IN" sz="2200" b="1" dirty="0">
                <a:solidFill>
                  <a:schemeClr val="accent1">
                    <a:lumMod val="50000"/>
                  </a:schemeClr>
                </a:solidFill>
                <a:latin typeface="Times New Roman" panose="02020603050405020304" pitchFamily="18" charset="0"/>
                <a:cs typeface="Times New Roman" panose="02020603050405020304" pitchFamily="18" charset="0"/>
              </a:rPr>
            </a:br>
            <a:br>
              <a:rPr lang="en-IN" sz="2200" b="1" dirty="0">
                <a:solidFill>
                  <a:schemeClr val="accent1">
                    <a:lumMod val="50000"/>
                  </a:schemeClr>
                </a:solidFill>
                <a:latin typeface="Times New Roman" panose="02020603050405020304" pitchFamily="18" charset="0"/>
                <a:cs typeface="Times New Roman" panose="02020603050405020304" pitchFamily="18" charset="0"/>
              </a:rPr>
            </a:br>
            <a:br>
              <a:rPr lang="en-IN" sz="2200" b="1" dirty="0">
                <a:solidFill>
                  <a:schemeClr val="accent1">
                    <a:lumMod val="50000"/>
                  </a:schemeClr>
                </a:solidFill>
                <a:latin typeface="Times New Roman" panose="02020603050405020304" pitchFamily="18" charset="0"/>
                <a:cs typeface="Times New Roman" panose="02020603050405020304" pitchFamily="18" charset="0"/>
              </a:rPr>
            </a:br>
            <a:br>
              <a:rPr lang="en-IN" sz="2200" b="1" dirty="0">
                <a:solidFill>
                  <a:schemeClr val="accent1">
                    <a:lumMod val="50000"/>
                  </a:schemeClr>
                </a:solidFill>
                <a:latin typeface="Times New Roman" panose="02020603050405020304" pitchFamily="18" charset="0"/>
                <a:cs typeface="Times New Roman" panose="02020603050405020304" pitchFamily="18" charset="0"/>
              </a:rPr>
            </a:br>
            <a:br>
              <a:rPr lang="en-IN" sz="2200" b="1" dirty="0">
                <a:solidFill>
                  <a:schemeClr val="accent1">
                    <a:lumMod val="50000"/>
                  </a:schemeClr>
                </a:solidFill>
                <a:latin typeface="Times New Roman" panose="02020603050405020304" pitchFamily="18" charset="0"/>
                <a:cs typeface="Times New Roman" panose="02020603050405020304" pitchFamily="18" charset="0"/>
              </a:rPr>
            </a:br>
            <a:r>
              <a:rPr lang="en-IN" sz="2200" b="1" dirty="0">
                <a:solidFill>
                  <a:schemeClr val="accent1">
                    <a:lumMod val="50000"/>
                  </a:schemeClr>
                </a:solidFill>
                <a:latin typeface="Times New Roman" panose="02020603050405020304" pitchFamily="18" charset="0"/>
                <a:cs typeface="Times New Roman" panose="02020603050405020304" pitchFamily="18" charset="0"/>
              </a:rPr>
              <a:t>DEPARTMENT OF ELECTRONICS AND COMMUNICATION ENGINEERING</a:t>
            </a:r>
            <a:br>
              <a:rPr lang="en-IN" sz="2200" b="1" dirty="0">
                <a:solidFill>
                  <a:schemeClr val="accent1">
                    <a:lumMod val="50000"/>
                  </a:schemeClr>
                </a:solidFill>
                <a:latin typeface="Times New Roman" panose="02020603050405020304" pitchFamily="18" charset="0"/>
                <a:cs typeface="Times New Roman" panose="02020603050405020304" pitchFamily="18" charset="0"/>
              </a:rPr>
            </a:br>
            <a:r>
              <a:rPr lang="en-IN" sz="2200" b="1" dirty="0">
                <a:solidFill>
                  <a:schemeClr val="accent1">
                    <a:lumMod val="50000"/>
                  </a:schemeClr>
                </a:solidFill>
                <a:latin typeface="Times New Roman" panose="02020603050405020304" pitchFamily="18" charset="0"/>
                <a:cs typeface="Times New Roman" panose="02020603050405020304" pitchFamily="18" charset="0"/>
              </a:rPr>
              <a:t>                                            MAJOR PROJECT: third REVIEW</a:t>
            </a:r>
            <a:br>
              <a:rPr lang="en-IN" sz="3100" b="1" dirty="0">
                <a:solidFill>
                  <a:schemeClr val="accent1">
                    <a:lumMod val="50000"/>
                  </a:schemeClr>
                </a:solidFill>
              </a:rPr>
            </a:br>
            <a:r>
              <a:rPr lang="en-IN" sz="3100" b="1" dirty="0">
                <a:solidFill>
                  <a:schemeClr val="accent1">
                    <a:lumMod val="50000"/>
                  </a:schemeClr>
                </a:solidFill>
              </a:rPr>
              <a:t>E-COMMERCE PLATFORM FOR FARMERS</a:t>
            </a:r>
            <a:br>
              <a:rPr lang="en-IN" b="1" dirty="0"/>
            </a:br>
            <a:r>
              <a:rPr lang="en-IN" sz="3600" b="1" dirty="0">
                <a:solidFill>
                  <a:schemeClr val="accent1">
                    <a:lumMod val="75000"/>
                  </a:schemeClr>
                </a:solidFill>
                <a:latin typeface="Times New Roman" panose="02020603050405020304" pitchFamily="18" charset="0"/>
                <a:cs typeface="Times New Roman" panose="02020603050405020304" pitchFamily="18" charset="0"/>
              </a:rPr>
              <a:t>                </a:t>
            </a:r>
          </a:p>
        </p:txBody>
      </p:sp>
      <p:sp>
        <p:nvSpPr>
          <p:cNvPr id="3" name="Subtitle 2">
            <a:extLst>
              <a:ext uri="{FF2B5EF4-FFF2-40B4-BE49-F238E27FC236}">
                <a16:creationId xmlns:a16="http://schemas.microsoft.com/office/drawing/2014/main" id="{F7F6A67F-60FF-D445-DC2C-2E570CC894A2}"/>
              </a:ext>
            </a:extLst>
          </p:cNvPr>
          <p:cNvSpPr>
            <a:spLocks noGrp="1"/>
          </p:cNvSpPr>
          <p:nvPr>
            <p:ph type="subTitle" idx="1"/>
          </p:nvPr>
        </p:nvSpPr>
        <p:spPr>
          <a:xfrm>
            <a:off x="326507" y="3709373"/>
            <a:ext cx="9800318" cy="2913369"/>
          </a:xfrm>
        </p:spPr>
        <p:txBody>
          <a:bodyPr>
            <a:normAutofit/>
          </a:bodyPr>
          <a:lstStyle/>
          <a:p>
            <a:r>
              <a:rPr lang="en-IN" sz="3200" b="1" dirty="0">
                <a:solidFill>
                  <a:schemeClr val="tx2">
                    <a:lumMod val="50000"/>
                  </a:schemeClr>
                </a:solidFill>
                <a:latin typeface="Times New Roman" panose="02020603050405020304" pitchFamily="18" charset="0"/>
                <a:cs typeface="Times New Roman" panose="02020603050405020304" pitchFamily="18" charset="0"/>
              </a:rPr>
              <a:t> </a:t>
            </a:r>
            <a:r>
              <a:rPr lang="en-IN" sz="1600" b="1" dirty="0">
                <a:solidFill>
                  <a:schemeClr val="tx1"/>
                </a:solidFill>
                <a:latin typeface="Times New Roman" panose="02020603050405020304" pitchFamily="18" charset="0"/>
                <a:cs typeface="Times New Roman" panose="02020603050405020304" pitchFamily="18" charset="0"/>
              </a:rPr>
              <a:t>PRESENTED BY:</a:t>
            </a:r>
          </a:p>
          <a:p>
            <a:r>
              <a:rPr lang="en-IN" sz="1600" b="1" dirty="0">
                <a:solidFill>
                  <a:schemeClr val="tx1"/>
                </a:solidFill>
                <a:latin typeface="Times New Roman" panose="02020603050405020304" pitchFamily="18" charset="0"/>
                <a:cs typeface="Times New Roman" panose="02020603050405020304" pitchFamily="18" charset="0"/>
              </a:rPr>
              <a:t>  ADITI DUBEY: 1KS20EC002</a:t>
            </a:r>
          </a:p>
          <a:p>
            <a:r>
              <a:rPr lang="en-IN" sz="1600" b="1" dirty="0">
                <a:solidFill>
                  <a:schemeClr val="tx1"/>
                </a:solidFill>
                <a:latin typeface="Times New Roman" panose="02020603050405020304" pitchFamily="18" charset="0"/>
                <a:cs typeface="Times New Roman" panose="02020603050405020304" pitchFamily="18" charset="0"/>
              </a:rPr>
              <a:t>  GANDHAMANI CM: 1KS20EC030                                                                                                 </a:t>
            </a:r>
          </a:p>
          <a:p>
            <a:r>
              <a:rPr lang="en-IN" sz="1600" b="1" dirty="0">
                <a:solidFill>
                  <a:schemeClr val="tx1"/>
                </a:solidFill>
                <a:latin typeface="Times New Roman" panose="02020603050405020304" pitchFamily="18" charset="0"/>
                <a:cs typeface="Times New Roman" panose="02020603050405020304" pitchFamily="18" charset="0"/>
              </a:rPr>
              <a:t>  HARSHITHA J: 1KS20EC035</a:t>
            </a:r>
          </a:p>
          <a:p>
            <a:r>
              <a:rPr lang="en-IN" sz="1600" b="1" dirty="0">
                <a:solidFill>
                  <a:schemeClr val="tx1"/>
                </a:solidFill>
                <a:latin typeface="Times New Roman" panose="02020603050405020304" pitchFamily="18" charset="0"/>
                <a:cs typeface="Times New Roman" panose="02020603050405020304" pitchFamily="18" charset="0"/>
              </a:rPr>
              <a:t>  MEGHASHREE M: 1KS20EC057</a:t>
            </a:r>
          </a:p>
          <a:p>
            <a:r>
              <a:rPr lang="en-IN" sz="1600" b="1" dirty="0">
                <a:solidFill>
                  <a:schemeClr val="tx1"/>
                </a:solidFill>
                <a:latin typeface="Times New Roman" panose="02020603050405020304" pitchFamily="18" charset="0"/>
                <a:cs typeface="Times New Roman" panose="02020603050405020304" pitchFamily="18" charset="0"/>
              </a:rPr>
              <a:t>                                           GUIDED BY: MR SANTHOSH KUMAR B R</a:t>
            </a:r>
          </a:p>
          <a:p>
            <a:r>
              <a:rPr lang="en-IN" sz="1800" b="1" dirty="0">
                <a:solidFill>
                  <a:schemeClr val="tx2">
                    <a:lumMod val="50000"/>
                  </a:schemeClr>
                </a:solidFill>
                <a:latin typeface="Times New Roman" panose="02020603050405020304" pitchFamily="18" charset="0"/>
                <a:cs typeface="Times New Roman" panose="02020603050405020304" pitchFamily="18" charset="0"/>
              </a:rPr>
              <a:t>                                       </a:t>
            </a:r>
          </a:p>
          <a:p>
            <a:endParaRPr lang="en-IN" sz="3200" b="1" dirty="0">
              <a:solidFill>
                <a:schemeClr val="tx2">
                  <a:lumMod val="50000"/>
                </a:schemeClr>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A1EF6454-6B37-3829-3E96-D192B0513140}"/>
              </a:ext>
            </a:extLst>
          </p:cNvPr>
          <p:cNvPicPr>
            <a:picLocks noChangeAspect="1"/>
          </p:cNvPicPr>
          <p:nvPr/>
        </p:nvPicPr>
        <p:blipFill>
          <a:blip r:embed="rId2" cstate="print"/>
          <a:stretch>
            <a:fillRect/>
          </a:stretch>
        </p:blipFill>
        <p:spPr>
          <a:xfrm>
            <a:off x="437553" y="159026"/>
            <a:ext cx="11131593" cy="1288321"/>
          </a:xfrm>
          <a:prstGeom prst="rect">
            <a:avLst/>
          </a:prstGeom>
        </p:spPr>
      </p:pic>
      <p:pic>
        <p:nvPicPr>
          <p:cNvPr id="5" name="Picture 4">
            <a:extLst>
              <a:ext uri="{FF2B5EF4-FFF2-40B4-BE49-F238E27FC236}">
                <a16:creationId xmlns:a16="http://schemas.microsoft.com/office/drawing/2014/main" id="{C9400F1E-F03C-881F-8446-8D0251E16A49}"/>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7281523" y="3777577"/>
            <a:ext cx="4388466" cy="2468512"/>
          </a:xfrm>
          <a:prstGeom prst="rect">
            <a:avLst/>
          </a:prstGeom>
        </p:spPr>
      </p:pic>
    </p:spTree>
    <p:extLst>
      <p:ext uri="{BB962C8B-B14F-4D97-AF65-F5344CB8AC3E}">
        <p14:creationId xmlns:p14="http://schemas.microsoft.com/office/powerpoint/2010/main" val="40042677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9D4BF-E8B5-E2CA-A49E-BB54AEFF7D38}"/>
              </a:ext>
            </a:extLst>
          </p:cNvPr>
          <p:cNvSpPr>
            <a:spLocks noGrp="1"/>
          </p:cNvSpPr>
          <p:nvPr>
            <p:ph type="title"/>
          </p:nvPr>
        </p:nvSpPr>
        <p:spPr>
          <a:xfrm>
            <a:off x="197195" y="263202"/>
            <a:ext cx="8534400" cy="780407"/>
          </a:xfrm>
        </p:spPr>
        <p:txBody>
          <a:bodyPr/>
          <a:lstStyle/>
          <a:p>
            <a:r>
              <a:rPr lang="en-US" b="1" dirty="0"/>
              <a:t>FLOW CHART- FARMER</a:t>
            </a:r>
            <a:endParaRPr lang="en-IN" b="1" dirty="0"/>
          </a:p>
        </p:txBody>
      </p:sp>
      <p:pic>
        <p:nvPicPr>
          <p:cNvPr id="5122" name="Picture 2"/>
          <p:cNvPicPr>
            <a:picLocks noChangeAspect="1" noChangeArrowheads="1"/>
          </p:cNvPicPr>
          <p:nvPr/>
        </p:nvPicPr>
        <p:blipFill>
          <a:blip r:embed="rId2"/>
          <a:srcRect/>
          <a:stretch>
            <a:fillRect/>
          </a:stretch>
        </p:blipFill>
        <p:spPr bwMode="auto">
          <a:xfrm>
            <a:off x="914400" y="1085850"/>
            <a:ext cx="9801225" cy="4757737"/>
          </a:xfrm>
          <a:prstGeom prst="rect">
            <a:avLst/>
          </a:prstGeom>
          <a:noFill/>
          <a:ln w="9525">
            <a:noFill/>
            <a:miter lim="800000"/>
            <a:headEnd/>
            <a:tailEnd/>
          </a:ln>
          <a:effectLst/>
        </p:spPr>
      </p:pic>
      <p:sp>
        <p:nvSpPr>
          <p:cNvPr id="5" name="Content Placeholder 4"/>
          <p:cNvSpPr>
            <a:spLocks noGrp="1"/>
          </p:cNvSpPr>
          <p:nvPr>
            <p:ph idx="1"/>
          </p:nvPr>
        </p:nvSpPr>
        <p:spPr/>
        <p:txBody>
          <a:bodyPr/>
          <a:lstStyle/>
          <a:p>
            <a:endParaRPr lang="en-US" dirty="0"/>
          </a:p>
        </p:txBody>
      </p:sp>
    </p:spTree>
    <p:extLst>
      <p:ext uri="{BB962C8B-B14F-4D97-AF65-F5344CB8AC3E}">
        <p14:creationId xmlns:p14="http://schemas.microsoft.com/office/powerpoint/2010/main" val="24332837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384E2-08B4-4916-0D6D-F41E71F528C8}"/>
              </a:ext>
            </a:extLst>
          </p:cNvPr>
          <p:cNvSpPr>
            <a:spLocks noGrp="1"/>
          </p:cNvSpPr>
          <p:nvPr>
            <p:ph type="title"/>
          </p:nvPr>
        </p:nvSpPr>
        <p:spPr>
          <a:xfrm>
            <a:off x="147499" y="273141"/>
            <a:ext cx="8529362" cy="810225"/>
          </a:xfrm>
        </p:spPr>
        <p:txBody>
          <a:bodyPr/>
          <a:lstStyle/>
          <a:p>
            <a:r>
              <a:rPr lang="en-US" b="1" dirty="0"/>
              <a:t>FLOW CHART-CONSUMER</a:t>
            </a:r>
            <a:endParaRPr lang="en-IN" b="1" dirty="0"/>
          </a:p>
        </p:txBody>
      </p:sp>
      <p:sp>
        <p:nvSpPr>
          <p:cNvPr id="4" name="Content Placeholder 3"/>
          <p:cNvSpPr>
            <a:spLocks noGrp="1"/>
          </p:cNvSpPr>
          <p:nvPr>
            <p:ph idx="1"/>
          </p:nvPr>
        </p:nvSpPr>
        <p:spPr/>
        <p:txBody>
          <a:bodyPr/>
          <a:lstStyle/>
          <a:p>
            <a:endParaRPr lang="en-US"/>
          </a:p>
        </p:txBody>
      </p:sp>
      <p:pic>
        <p:nvPicPr>
          <p:cNvPr id="6146" name="Picture 2"/>
          <p:cNvPicPr>
            <a:picLocks noChangeAspect="1" noChangeArrowheads="1"/>
          </p:cNvPicPr>
          <p:nvPr/>
        </p:nvPicPr>
        <p:blipFill>
          <a:blip r:embed="rId2"/>
          <a:srcRect/>
          <a:stretch>
            <a:fillRect/>
          </a:stretch>
        </p:blipFill>
        <p:spPr bwMode="auto">
          <a:xfrm>
            <a:off x="1143000" y="1314449"/>
            <a:ext cx="9858375" cy="4900613"/>
          </a:xfrm>
          <a:prstGeom prst="rect">
            <a:avLst/>
          </a:prstGeom>
          <a:noFill/>
          <a:ln w="9525">
            <a:noFill/>
            <a:miter lim="800000"/>
            <a:headEnd/>
            <a:tailEnd/>
          </a:ln>
          <a:effectLst/>
        </p:spPr>
      </p:pic>
    </p:spTree>
    <p:extLst>
      <p:ext uri="{BB962C8B-B14F-4D97-AF65-F5344CB8AC3E}">
        <p14:creationId xmlns:p14="http://schemas.microsoft.com/office/powerpoint/2010/main" val="9141551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BE1B6E-5BDB-C07B-C848-0F854275C85C}"/>
              </a:ext>
            </a:extLst>
          </p:cNvPr>
          <p:cNvSpPr>
            <a:spLocks noGrp="1"/>
          </p:cNvSpPr>
          <p:nvPr>
            <p:ph type="title"/>
          </p:nvPr>
        </p:nvSpPr>
        <p:spPr>
          <a:xfrm>
            <a:off x="773664" y="94236"/>
            <a:ext cx="8534400" cy="1507067"/>
          </a:xfrm>
        </p:spPr>
        <p:txBody>
          <a:bodyPr/>
          <a:lstStyle/>
          <a:p>
            <a:r>
              <a:rPr lang="en-US" b="1" dirty="0"/>
              <a:t>HARDWARE COMPONENTS</a:t>
            </a:r>
            <a:endParaRPr lang="en-IN" b="1" dirty="0"/>
          </a:p>
        </p:txBody>
      </p:sp>
      <p:sp>
        <p:nvSpPr>
          <p:cNvPr id="3" name="Content Placeholder 2">
            <a:extLst>
              <a:ext uri="{FF2B5EF4-FFF2-40B4-BE49-F238E27FC236}">
                <a16:creationId xmlns:a16="http://schemas.microsoft.com/office/drawing/2014/main" id="{673FB445-DD0C-17F2-6A1F-AB990B4255EB}"/>
              </a:ext>
            </a:extLst>
          </p:cNvPr>
          <p:cNvSpPr>
            <a:spLocks noGrp="1"/>
          </p:cNvSpPr>
          <p:nvPr>
            <p:ph idx="1"/>
          </p:nvPr>
        </p:nvSpPr>
        <p:spPr>
          <a:xfrm>
            <a:off x="773663" y="1601303"/>
            <a:ext cx="9020785" cy="4441278"/>
          </a:xfrm>
        </p:spPr>
        <p:txBody>
          <a:bodyPr/>
          <a:lstStyle/>
          <a:p>
            <a:pPr lvl="0"/>
            <a:r>
              <a:rPr lang="en-US" dirty="0">
                <a:solidFill>
                  <a:schemeClr val="tx1"/>
                </a:solidFill>
              </a:rPr>
              <a:t>ARDUINO </a:t>
            </a:r>
            <a:endParaRPr lang="en-IN" dirty="0">
              <a:solidFill>
                <a:schemeClr val="tx1"/>
              </a:solidFill>
            </a:endParaRPr>
          </a:p>
          <a:p>
            <a:pPr lvl="0"/>
            <a:r>
              <a:rPr lang="en-US" dirty="0">
                <a:solidFill>
                  <a:schemeClr val="tx1"/>
                </a:solidFill>
              </a:rPr>
              <a:t>TEMPERATURE SENSOR</a:t>
            </a:r>
            <a:endParaRPr lang="en-IN" dirty="0">
              <a:solidFill>
                <a:schemeClr val="tx1"/>
              </a:solidFill>
            </a:endParaRPr>
          </a:p>
          <a:p>
            <a:pPr lvl="0"/>
            <a:r>
              <a:rPr lang="en-US" dirty="0">
                <a:solidFill>
                  <a:schemeClr val="tx1"/>
                </a:solidFill>
              </a:rPr>
              <a:t>SOIL MOISTURE SENSOR</a:t>
            </a:r>
            <a:endParaRPr lang="en-IN" dirty="0">
              <a:solidFill>
                <a:schemeClr val="tx1"/>
              </a:solidFill>
            </a:endParaRPr>
          </a:p>
          <a:p>
            <a:pPr lvl="0"/>
            <a:r>
              <a:rPr lang="en-US" dirty="0">
                <a:solidFill>
                  <a:schemeClr val="tx1"/>
                </a:solidFill>
              </a:rPr>
              <a:t>WATER LEVEL INDICATOR </a:t>
            </a:r>
            <a:endParaRPr lang="en-IN" dirty="0">
              <a:solidFill>
                <a:schemeClr val="tx1"/>
              </a:solidFill>
            </a:endParaRPr>
          </a:p>
          <a:p>
            <a:pPr lvl="0"/>
            <a:r>
              <a:rPr lang="en-US" dirty="0">
                <a:solidFill>
                  <a:schemeClr val="tx1"/>
                </a:solidFill>
              </a:rPr>
              <a:t>WATER PUMP</a:t>
            </a:r>
            <a:endParaRPr lang="en-IN" dirty="0">
              <a:solidFill>
                <a:schemeClr val="tx1"/>
              </a:solidFill>
            </a:endParaRPr>
          </a:p>
          <a:p>
            <a:pPr lvl="0"/>
            <a:r>
              <a:rPr lang="en-US" dirty="0">
                <a:solidFill>
                  <a:schemeClr val="tx1"/>
                </a:solidFill>
              </a:rPr>
              <a:t>HUMIDITY SENSOR</a:t>
            </a:r>
            <a:endParaRPr lang="en-IN" dirty="0">
              <a:solidFill>
                <a:schemeClr val="tx1"/>
              </a:solidFill>
            </a:endParaRPr>
          </a:p>
          <a:p>
            <a:pPr lvl="0"/>
            <a:r>
              <a:rPr lang="en-IN" dirty="0">
                <a:solidFill>
                  <a:schemeClr val="tx1"/>
                </a:solidFill>
              </a:rPr>
              <a:t>pH SENSOR</a:t>
            </a:r>
          </a:p>
        </p:txBody>
      </p:sp>
    </p:spTree>
    <p:extLst>
      <p:ext uri="{BB962C8B-B14F-4D97-AF65-F5344CB8AC3E}">
        <p14:creationId xmlns:p14="http://schemas.microsoft.com/office/powerpoint/2010/main" val="15910907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3DD6D-2B66-130A-6E72-87D21ADFB24E}"/>
              </a:ext>
            </a:extLst>
          </p:cNvPr>
          <p:cNvSpPr>
            <a:spLocks noGrp="1"/>
          </p:cNvSpPr>
          <p:nvPr>
            <p:ph type="title"/>
          </p:nvPr>
        </p:nvSpPr>
        <p:spPr>
          <a:xfrm>
            <a:off x="495676" y="0"/>
            <a:ext cx="8534400" cy="1507067"/>
          </a:xfrm>
        </p:spPr>
        <p:txBody>
          <a:bodyPr/>
          <a:lstStyle/>
          <a:p>
            <a:r>
              <a:rPr lang="en-US" b="1" dirty="0"/>
              <a:t>SOFTWARE TOOLS REQUIRED</a:t>
            </a:r>
            <a:endParaRPr lang="en-IN" b="1" dirty="0"/>
          </a:p>
        </p:txBody>
      </p:sp>
      <p:sp>
        <p:nvSpPr>
          <p:cNvPr id="3" name="Content Placeholder 2">
            <a:extLst>
              <a:ext uri="{FF2B5EF4-FFF2-40B4-BE49-F238E27FC236}">
                <a16:creationId xmlns:a16="http://schemas.microsoft.com/office/drawing/2014/main" id="{F01FCB31-840C-DB78-6F09-CC4D22E21068}"/>
              </a:ext>
            </a:extLst>
          </p:cNvPr>
          <p:cNvSpPr>
            <a:spLocks noGrp="1"/>
          </p:cNvSpPr>
          <p:nvPr>
            <p:ph idx="1"/>
          </p:nvPr>
        </p:nvSpPr>
        <p:spPr>
          <a:xfrm>
            <a:off x="721919" y="1996126"/>
            <a:ext cx="8534400" cy="3615267"/>
          </a:xfrm>
        </p:spPr>
        <p:txBody>
          <a:bodyPr/>
          <a:lstStyle/>
          <a:p>
            <a:r>
              <a:rPr lang="en-US" dirty="0">
                <a:solidFill>
                  <a:schemeClr val="tx1"/>
                </a:solidFill>
              </a:rPr>
              <a:t>POWER BI</a:t>
            </a:r>
          </a:p>
          <a:p>
            <a:r>
              <a:rPr lang="en-US" dirty="0">
                <a:solidFill>
                  <a:schemeClr val="tx1"/>
                </a:solidFill>
              </a:rPr>
              <a:t>SQL</a:t>
            </a:r>
          </a:p>
          <a:p>
            <a:r>
              <a:rPr lang="en-US" dirty="0">
                <a:solidFill>
                  <a:schemeClr val="tx1"/>
                </a:solidFill>
              </a:rPr>
              <a:t>ARDUINO IDE</a:t>
            </a:r>
          </a:p>
          <a:p>
            <a:r>
              <a:rPr lang="en-US" dirty="0">
                <a:solidFill>
                  <a:schemeClr val="tx1"/>
                </a:solidFill>
              </a:rPr>
              <a:t>GOOGLE CLOUD</a:t>
            </a:r>
          </a:p>
          <a:p>
            <a:r>
              <a:rPr lang="en-IN" dirty="0">
                <a:solidFill>
                  <a:schemeClr val="tx1"/>
                </a:solidFill>
              </a:rPr>
              <a:t>HTML, CSS,JAVASCRIPT</a:t>
            </a:r>
          </a:p>
          <a:p>
            <a:r>
              <a:rPr lang="en-IN" dirty="0">
                <a:solidFill>
                  <a:schemeClr val="tx1"/>
                </a:solidFill>
              </a:rPr>
              <a:t>PYTHON, JAVA </a:t>
            </a:r>
          </a:p>
        </p:txBody>
      </p:sp>
    </p:spTree>
    <p:extLst>
      <p:ext uri="{BB962C8B-B14F-4D97-AF65-F5344CB8AC3E}">
        <p14:creationId xmlns:p14="http://schemas.microsoft.com/office/powerpoint/2010/main" val="23090914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307" y="121713"/>
            <a:ext cx="8534401" cy="710113"/>
          </a:xfrm>
        </p:spPr>
        <p:txBody>
          <a:bodyPr/>
          <a:lstStyle/>
          <a:p>
            <a:r>
              <a:rPr lang="en-IN" b="1" dirty="0"/>
              <a:t>WORKING OF THE PROJECT</a:t>
            </a:r>
            <a:endParaRPr lang="en-US" b="1" dirty="0"/>
          </a:p>
        </p:txBody>
      </p:sp>
      <p:graphicFrame>
        <p:nvGraphicFramePr>
          <p:cNvPr id="5" name="Diagram 4">
            <a:extLst>
              <a:ext uri="{FF2B5EF4-FFF2-40B4-BE49-F238E27FC236}">
                <a16:creationId xmlns:a16="http://schemas.microsoft.com/office/drawing/2014/main" id="{E215CEB9-01AA-3B72-8D45-AA2ED3F171AD}"/>
              </a:ext>
            </a:extLst>
          </p:cNvPr>
          <p:cNvGraphicFramePr/>
          <p:nvPr/>
        </p:nvGraphicFramePr>
        <p:xfrm>
          <a:off x="463826" y="1192697"/>
          <a:ext cx="11264348" cy="520810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24070" y="609600"/>
            <a:ext cx="7288695" cy="584775"/>
          </a:xfrm>
          <a:prstGeom prst="rect">
            <a:avLst/>
          </a:prstGeom>
          <a:noFill/>
        </p:spPr>
        <p:txBody>
          <a:bodyPr wrap="square" rtlCol="0">
            <a:spAutoFit/>
          </a:bodyPr>
          <a:lstStyle/>
          <a:p>
            <a:r>
              <a:rPr lang="en-IN" sz="3200" b="1" dirty="0"/>
              <a:t>APPLICATION:</a:t>
            </a:r>
            <a:endParaRPr lang="en-US" sz="3200" b="1" dirty="0"/>
          </a:p>
        </p:txBody>
      </p:sp>
      <p:graphicFrame>
        <p:nvGraphicFramePr>
          <p:cNvPr id="3" name="Content Placeholder 4">
            <a:extLst>
              <a:ext uri="{FF2B5EF4-FFF2-40B4-BE49-F238E27FC236}">
                <a16:creationId xmlns:a16="http://schemas.microsoft.com/office/drawing/2014/main" id="{010EA28F-C418-654D-CCE9-111DB02AFE50}"/>
              </a:ext>
            </a:extLst>
          </p:cNvPr>
          <p:cNvGraphicFramePr>
            <a:graphicFrameLocks/>
          </p:cNvGraphicFramePr>
          <p:nvPr>
            <p:extLst>
              <p:ext uri="{D42A27DB-BD31-4B8C-83A1-F6EECF244321}">
                <p14:modId xmlns:p14="http://schemas.microsoft.com/office/powerpoint/2010/main" val="1542892412"/>
              </p:ext>
            </p:extLst>
          </p:nvPr>
        </p:nvGraphicFramePr>
        <p:xfrm>
          <a:off x="675334" y="1344067"/>
          <a:ext cx="10449699" cy="52555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D4C18-62A6-076E-239F-07CC588EEADE}"/>
              </a:ext>
            </a:extLst>
          </p:cNvPr>
          <p:cNvSpPr>
            <a:spLocks noGrp="1"/>
          </p:cNvSpPr>
          <p:nvPr>
            <p:ph type="title"/>
          </p:nvPr>
        </p:nvSpPr>
        <p:spPr>
          <a:xfrm>
            <a:off x="326403" y="193627"/>
            <a:ext cx="8534400" cy="1507067"/>
          </a:xfrm>
        </p:spPr>
        <p:txBody>
          <a:bodyPr/>
          <a:lstStyle/>
          <a:p>
            <a:r>
              <a:rPr lang="en-US" b="1" dirty="0"/>
              <a:t>DEMONSTRATION PLAN</a:t>
            </a:r>
            <a:endParaRPr lang="en-IN" b="1" dirty="0"/>
          </a:p>
        </p:txBody>
      </p:sp>
      <p:sp>
        <p:nvSpPr>
          <p:cNvPr id="3" name="Content Placeholder 2">
            <a:extLst>
              <a:ext uri="{FF2B5EF4-FFF2-40B4-BE49-F238E27FC236}">
                <a16:creationId xmlns:a16="http://schemas.microsoft.com/office/drawing/2014/main" id="{711F69AB-F93E-1FF0-B953-0B51BF11221F}"/>
              </a:ext>
            </a:extLst>
          </p:cNvPr>
          <p:cNvSpPr>
            <a:spLocks noGrp="1"/>
          </p:cNvSpPr>
          <p:nvPr>
            <p:ph idx="1"/>
          </p:nvPr>
        </p:nvSpPr>
        <p:spPr>
          <a:xfrm>
            <a:off x="731345" y="1700694"/>
            <a:ext cx="10062345" cy="4963679"/>
          </a:xfrm>
        </p:spPr>
        <p:txBody>
          <a:bodyPr>
            <a:normAutofit/>
          </a:bodyPr>
          <a:lstStyle/>
          <a:p>
            <a:pPr marL="342900" lvl="0" indent="-342900" algn="just">
              <a:lnSpc>
                <a:spcPct val="107000"/>
              </a:lnSpc>
              <a:buFont typeface="+mj-lt"/>
              <a:buAutoNum type="arabicPeriod"/>
            </a:pPr>
            <a:r>
              <a:rPr lang="en-US" sz="2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Four Different crops are grown.</a:t>
            </a:r>
            <a:endParaRPr lang="en-IN" sz="2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eriod"/>
            </a:pPr>
            <a:r>
              <a:rPr lang="en-US" sz="2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Parameters are collected by sensors and displayed on the website.</a:t>
            </a:r>
            <a:endParaRPr lang="en-IN" sz="2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eriod"/>
            </a:pPr>
            <a:r>
              <a:rPr lang="en-US" sz="2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Information on crop availability can be viewed on the website by the consumer.</a:t>
            </a:r>
            <a:endParaRPr lang="en-IN" sz="2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eriod"/>
            </a:pPr>
            <a:r>
              <a:rPr lang="en-US" sz="2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After the crops are dispatched, farmers will update the availability of the crops daily.</a:t>
            </a:r>
            <a:endParaRPr lang="en-IN" sz="2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eriod"/>
            </a:pPr>
            <a:r>
              <a:rPr lang="en-US" sz="2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The consumer can choose the crop and quantity based on his requirements.</a:t>
            </a:r>
            <a:endParaRPr lang="en-IN" sz="2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pPr>
            <a:r>
              <a:rPr lang="en-US" sz="2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Depending on the quantity of the crops ordered by the customer the orders will be dispatched in different vehicles.</a:t>
            </a:r>
            <a:endParaRPr lang="en-IN" sz="2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625159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41350" y="328613"/>
            <a:ext cx="8534400" cy="1271588"/>
          </a:xfrm>
        </p:spPr>
        <p:txBody>
          <a:bodyPr>
            <a:normAutofit/>
          </a:bodyPr>
          <a:lstStyle/>
          <a:p>
            <a:pPr>
              <a:buNone/>
            </a:pPr>
            <a:r>
              <a:rPr lang="en-IN" sz="3200" b="1" dirty="0">
                <a:solidFill>
                  <a:schemeClr val="tx1"/>
                </a:solidFill>
              </a:rPr>
              <a:t>TOOLS LEARNED</a:t>
            </a:r>
            <a:endParaRPr lang="en-US" sz="3200" b="1" dirty="0">
              <a:solidFill>
                <a:schemeClr val="tx1"/>
              </a:solidFill>
            </a:endParaRPr>
          </a:p>
        </p:txBody>
      </p:sp>
      <p:sp>
        <p:nvSpPr>
          <p:cNvPr id="5" name="TextBox 4"/>
          <p:cNvSpPr txBox="1"/>
          <p:nvPr/>
        </p:nvSpPr>
        <p:spPr>
          <a:xfrm>
            <a:off x="971551" y="1771650"/>
            <a:ext cx="10852651" cy="1292662"/>
          </a:xfrm>
          <a:prstGeom prst="rect">
            <a:avLst/>
          </a:prstGeom>
          <a:noFill/>
        </p:spPr>
        <p:txBody>
          <a:bodyPr wrap="none" rtlCol="0">
            <a:spAutoFit/>
          </a:bodyPr>
          <a:lstStyle/>
          <a:p>
            <a:pPr>
              <a:buFont typeface="Arial" pitchFamily="34" charset="0"/>
              <a:buChar char="•"/>
            </a:pPr>
            <a:r>
              <a:rPr lang="en-IN" sz="2400" b="1" dirty="0"/>
              <a:t>Coding of the hardware components is implemented using </a:t>
            </a:r>
            <a:r>
              <a:rPr lang="en-IN" sz="2400" b="1" dirty="0" err="1"/>
              <a:t>arduino</a:t>
            </a:r>
            <a:r>
              <a:rPr lang="en-IN" sz="2400" b="1" dirty="0"/>
              <a:t> </a:t>
            </a:r>
            <a:r>
              <a:rPr lang="en-IN" sz="2400" b="1" dirty="0" err="1"/>
              <a:t>ide</a:t>
            </a:r>
            <a:endParaRPr lang="en-IN" sz="2400" b="1" dirty="0"/>
          </a:p>
          <a:p>
            <a:pPr>
              <a:buFont typeface="Arial" pitchFamily="34" charset="0"/>
              <a:buChar char="•"/>
            </a:pPr>
            <a:endParaRPr lang="en-IN" dirty="0"/>
          </a:p>
          <a:p>
            <a:pPr>
              <a:buFont typeface="Arial" pitchFamily="34" charset="0"/>
              <a:buChar char="•"/>
            </a:pPr>
            <a:endParaRPr lang="en-IN" dirty="0"/>
          </a:p>
          <a:p>
            <a:pPr>
              <a:buFont typeface="Arial" pitchFamily="34" charset="0"/>
              <a:buChar char="•"/>
            </a:pPr>
            <a:endParaRPr lang="en-US" dirty="0"/>
          </a:p>
        </p:txBody>
      </p:sp>
      <p:sp>
        <p:nvSpPr>
          <p:cNvPr id="14338" name="AutoShape 2" descr="blob:https://web.whatsapp.com/90614b50-938d-4b39-8d3d-39e7d1df57f5"/>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4340" name="AutoShape 4" descr="blob:https://web.whatsapp.com/90614b50-938d-4b39-8d3d-39e7d1df57f5"/>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4341" name="Picture 5"/>
          <p:cNvPicPr>
            <a:picLocks noChangeAspect="1" noChangeArrowheads="1"/>
          </p:cNvPicPr>
          <p:nvPr/>
        </p:nvPicPr>
        <p:blipFill>
          <a:blip r:embed="rId2"/>
          <a:srcRect/>
          <a:stretch>
            <a:fillRect/>
          </a:stretch>
        </p:blipFill>
        <p:spPr bwMode="auto">
          <a:xfrm>
            <a:off x="2068512" y="2309813"/>
            <a:ext cx="8135938" cy="4352925"/>
          </a:xfrm>
          <a:prstGeom prst="rect">
            <a:avLst/>
          </a:prstGeom>
          <a:noFill/>
          <a:ln w="9525">
            <a:noFill/>
            <a:miter lim="800000"/>
            <a:headEnd/>
            <a:tailEnd/>
          </a:ln>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42888" y="285750"/>
            <a:ext cx="11676594" cy="1107996"/>
          </a:xfrm>
          <a:prstGeom prst="rect">
            <a:avLst/>
          </a:prstGeom>
          <a:noFill/>
        </p:spPr>
        <p:txBody>
          <a:bodyPr wrap="none" rtlCol="0">
            <a:spAutoFit/>
          </a:bodyPr>
          <a:lstStyle/>
          <a:p>
            <a:pPr>
              <a:buFont typeface="Arial" pitchFamily="34" charset="0"/>
              <a:buChar char="•"/>
            </a:pPr>
            <a:r>
              <a:rPr lang="en-IN" dirty="0"/>
              <a:t> </a:t>
            </a:r>
            <a:r>
              <a:rPr lang="en-IN" sz="2400" b="1" dirty="0"/>
              <a:t>Frontend part of the website is developed using </a:t>
            </a:r>
            <a:r>
              <a:rPr lang="en-IN" sz="2400" b="1" dirty="0" err="1"/>
              <a:t>css</a:t>
            </a:r>
            <a:r>
              <a:rPr lang="en-IN" sz="2400" b="1" dirty="0"/>
              <a:t> and html and the codes </a:t>
            </a:r>
          </a:p>
          <a:p>
            <a:r>
              <a:rPr lang="en-IN" sz="2400" b="1" dirty="0"/>
              <a:t>are written in Visual studio</a:t>
            </a:r>
          </a:p>
          <a:p>
            <a:pPr>
              <a:buFont typeface="Arial" pitchFamily="34" charset="0"/>
              <a:buChar char="•"/>
            </a:pPr>
            <a:endParaRPr lang="en-US" dirty="0"/>
          </a:p>
        </p:txBody>
      </p:sp>
      <p:pic>
        <p:nvPicPr>
          <p:cNvPr id="2" name="Picture 1">
            <a:extLst>
              <a:ext uri="{FF2B5EF4-FFF2-40B4-BE49-F238E27FC236}">
                <a16:creationId xmlns:a16="http://schemas.microsoft.com/office/drawing/2014/main" id="{0BEA19D5-D4BC-135C-BF2E-258DE61A1427}"/>
              </a:ext>
            </a:extLst>
          </p:cNvPr>
          <p:cNvPicPr>
            <a:picLocks noChangeAspect="1"/>
          </p:cNvPicPr>
          <p:nvPr/>
        </p:nvPicPr>
        <p:blipFill>
          <a:blip r:embed="rId2"/>
          <a:stretch>
            <a:fillRect/>
          </a:stretch>
        </p:blipFill>
        <p:spPr>
          <a:xfrm>
            <a:off x="1691998" y="1355698"/>
            <a:ext cx="8604881" cy="4682324"/>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02" name="Picture 2"/>
          <p:cNvPicPr>
            <a:picLocks noChangeAspect="1" noChangeArrowheads="1"/>
          </p:cNvPicPr>
          <p:nvPr/>
        </p:nvPicPr>
        <p:blipFill>
          <a:blip r:embed="rId2"/>
          <a:srcRect/>
          <a:stretch>
            <a:fillRect/>
          </a:stretch>
        </p:blipFill>
        <p:spPr bwMode="auto">
          <a:xfrm>
            <a:off x="592137" y="1296305"/>
            <a:ext cx="11280775" cy="5242608"/>
          </a:xfrm>
          <a:prstGeom prst="rect">
            <a:avLst/>
          </a:prstGeom>
          <a:noFill/>
          <a:ln w="9525">
            <a:noFill/>
            <a:miter lim="800000"/>
            <a:headEnd/>
            <a:tailEnd/>
          </a:ln>
          <a:effectLst/>
        </p:spPr>
      </p:pic>
      <p:sp>
        <p:nvSpPr>
          <p:cNvPr id="5" name="TextBox 4"/>
          <p:cNvSpPr txBox="1"/>
          <p:nvPr/>
        </p:nvSpPr>
        <p:spPr>
          <a:xfrm>
            <a:off x="757238" y="571500"/>
            <a:ext cx="11064247" cy="461665"/>
          </a:xfrm>
          <a:prstGeom prst="rect">
            <a:avLst/>
          </a:prstGeom>
          <a:noFill/>
        </p:spPr>
        <p:txBody>
          <a:bodyPr wrap="none" rtlCol="0">
            <a:spAutoFit/>
          </a:bodyPr>
          <a:lstStyle/>
          <a:p>
            <a:pPr>
              <a:buFont typeface="Arial" pitchFamily="34" charset="0"/>
              <a:buChar char="•"/>
            </a:pPr>
            <a:r>
              <a:rPr lang="en-IN" dirty="0"/>
              <a:t> </a:t>
            </a:r>
            <a:r>
              <a:rPr lang="en-IN" sz="2400" b="1" dirty="0"/>
              <a:t>The data collected from the sensors is stored in the </a:t>
            </a:r>
            <a:r>
              <a:rPr lang="en-IN" sz="2400" b="1" dirty="0" err="1"/>
              <a:t>ThingSpeak</a:t>
            </a:r>
            <a:r>
              <a:rPr lang="en-IN" sz="2400" b="1" dirty="0"/>
              <a:t> platform </a:t>
            </a:r>
            <a:endParaRPr lang="en-US"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77078" y="662609"/>
            <a:ext cx="6308035" cy="584775"/>
          </a:xfrm>
          <a:prstGeom prst="rect">
            <a:avLst/>
          </a:prstGeom>
          <a:noFill/>
        </p:spPr>
        <p:txBody>
          <a:bodyPr wrap="square" rtlCol="0">
            <a:spAutoFit/>
          </a:bodyPr>
          <a:lstStyle/>
          <a:p>
            <a:r>
              <a:rPr lang="en-IN" sz="3200" b="1" dirty="0"/>
              <a:t>INTRODUCTION</a:t>
            </a:r>
            <a:endParaRPr lang="en-US" sz="3200" b="1" dirty="0"/>
          </a:p>
        </p:txBody>
      </p:sp>
      <p:graphicFrame>
        <p:nvGraphicFramePr>
          <p:cNvPr id="3" name="Diagram 2">
            <a:extLst>
              <a:ext uri="{FF2B5EF4-FFF2-40B4-BE49-F238E27FC236}">
                <a16:creationId xmlns:a16="http://schemas.microsoft.com/office/drawing/2014/main" id="{640A271A-84E8-0C56-FC73-BF8D6C970C6C}"/>
              </a:ext>
            </a:extLst>
          </p:cNvPr>
          <p:cNvGraphicFramePr/>
          <p:nvPr>
            <p:extLst>
              <p:ext uri="{D42A27DB-BD31-4B8C-83A1-F6EECF244321}">
                <p14:modId xmlns:p14="http://schemas.microsoft.com/office/powerpoint/2010/main" val="3714702442"/>
              </p:ext>
            </p:extLst>
          </p:nvPr>
        </p:nvGraphicFramePr>
        <p:xfrm>
          <a:off x="649357" y="1643269"/>
          <a:ext cx="11317356" cy="36940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57212" y="214312"/>
            <a:ext cx="7495963" cy="369332"/>
          </a:xfrm>
          <a:prstGeom prst="rect">
            <a:avLst/>
          </a:prstGeom>
          <a:noFill/>
        </p:spPr>
        <p:txBody>
          <a:bodyPr wrap="none" rtlCol="0">
            <a:spAutoFit/>
          </a:bodyPr>
          <a:lstStyle/>
          <a:p>
            <a:pPr>
              <a:buFont typeface="Arial" pitchFamily="34" charset="0"/>
              <a:buChar char="•"/>
            </a:pPr>
            <a:r>
              <a:rPr lang="en-IN" dirty="0"/>
              <a:t> </a:t>
            </a:r>
            <a:r>
              <a:rPr lang="en-IN" b="1" dirty="0"/>
              <a:t>Data analysis of the collected data is performed in power bi tool</a:t>
            </a:r>
            <a:endParaRPr lang="en-US" b="1" dirty="0"/>
          </a:p>
        </p:txBody>
      </p:sp>
      <p:pic>
        <p:nvPicPr>
          <p:cNvPr id="12289" name="Picture 1"/>
          <p:cNvPicPr>
            <a:picLocks noChangeAspect="1" noChangeArrowheads="1"/>
          </p:cNvPicPr>
          <p:nvPr/>
        </p:nvPicPr>
        <p:blipFill>
          <a:blip r:embed="rId2"/>
          <a:srcRect/>
          <a:stretch>
            <a:fillRect/>
          </a:stretch>
        </p:blipFill>
        <p:spPr bwMode="auto">
          <a:xfrm>
            <a:off x="601663" y="598488"/>
            <a:ext cx="10869612" cy="6059487"/>
          </a:xfrm>
          <a:prstGeom prst="rect">
            <a:avLst/>
          </a:prstGeom>
          <a:noFill/>
          <a:ln w="9525">
            <a:noFill/>
            <a:miter lim="800000"/>
            <a:headEnd/>
            <a:tailEnd/>
          </a:ln>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54274" name="Picture 2"/>
          <p:cNvPicPr>
            <a:picLocks noGrp="1" noChangeAspect="1" noChangeArrowheads="1"/>
          </p:cNvPicPr>
          <p:nvPr>
            <p:ph idx="1"/>
          </p:nvPr>
        </p:nvPicPr>
        <p:blipFill>
          <a:blip r:embed="rId2"/>
          <a:srcRect/>
          <a:stretch>
            <a:fillRect/>
          </a:stretch>
        </p:blipFill>
        <p:spPr bwMode="auto">
          <a:xfrm>
            <a:off x="642938" y="685799"/>
            <a:ext cx="11044237" cy="5343525"/>
          </a:xfrm>
          <a:prstGeom prst="rect">
            <a:avLst/>
          </a:prstGeom>
          <a:noFill/>
          <a:ln w="9525">
            <a:noFill/>
            <a:miter lim="800000"/>
            <a:headEnd/>
            <a:tailEnd/>
          </a:ln>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5298" name="Picture 2"/>
          <p:cNvPicPr>
            <a:picLocks noGrp="1" noChangeAspect="1" noChangeArrowheads="1"/>
          </p:cNvPicPr>
          <p:nvPr>
            <p:ph idx="1"/>
          </p:nvPr>
        </p:nvPicPr>
        <p:blipFill>
          <a:blip r:embed="rId2"/>
          <a:srcRect/>
          <a:stretch>
            <a:fillRect/>
          </a:stretch>
        </p:blipFill>
        <p:spPr bwMode="auto">
          <a:xfrm>
            <a:off x="528638" y="414338"/>
            <a:ext cx="10787062" cy="5786437"/>
          </a:xfrm>
          <a:prstGeom prst="rect">
            <a:avLst/>
          </a:prstGeom>
          <a:noFill/>
          <a:ln w="9525">
            <a:noFill/>
            <a:miter lim="800000"/>
            <a:headEnd/>
            <a:tailEnd/>
          </a:ln>
          <a:effec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785813" y="900113"/>
            <a:ext cx="5485797" cy="584775"/>
          </a:xfrm>
          <a:prstGeom prst="rect">
            <a:avLst/>
          </a:prstGeom>
          <a:noFill/>
        </p:spPr>
        <p:txBody>
          <a:bodyPr wrap="none" rtlCol="0">
            <a:spAutoFit/>
          </a:bodyPr>
          <a:lstStyle/>
          <a:p>
            <a:r>
              <a:rPr lang="en-IN" sz="3200" b="1" dirty="0"/>
              <a:t>INDIVIDUAL CONTRIBUTION</a:t>
            </a:r>
            <a:endParaRPr lang="en-US" sz="3200" b="1" dirty="0"/>
          </a:p>
        </p:txBody>
      </p:sp>
      <p:graphicFrame>
        <p:nvGraphicFramePr>
          <p:cNvPr id="7" name="Table 6"/>
          <p:cNvGraphicFramePr>
            <a:graphicFrameLocks noGrp="1"/>
          </p:cNvGraphicFramePr>
          <p:nvPr/>
        </p:nvGraphicFramePr>
        <p:xfrm>
          <a:off x="514349" y="1843088"/>
          <a:ext cx="11158538" cy="4343400"/>
        </p:xfrm>
        <a:graphic>
          <a:graphicData uri="http://schemas.openxmlformats.org/drawingml/2006/table">
            <a:tbl>
              <a:tblPr firstRow="1" bandRow="1">
                <a:tableStyleId>{5C22544A-7EE6-4342-B048-85BDC9FD1C3A}</a:tableStyleId>
              </a:tblPr>
              <a:tblGrid>
                <a:gridCol w="5579269">
                  <a:extLst>
                    <a:ext uri="{9D8B030D-6E8A-4147-A177-3AD203B41FA5}">
                      <a16:colId xmlns:a16="http://schemas.microsoft.com/office/drawing/2014/main" val="20000"/>
                    </a:ext>
                  </a:extLst>
                </a:gridCol>
                <a:gridCol w="5579269">
                  <a:extLst>
                    <a:ext uri="{9D8B030D-6E8A-4147-A177-3AD203B41FA5}">
                      <a16:colId xmlns:a16="http://schemas.microsoft.com/office/drawing/2014/main" val="20001"/>
                    </a:ext>
                  </a:extLst>
                </a:gridCol>
              </a:tblGrid>
              <a:tr h="868680">
                <a:tc>
                  <a:txBody>
                    <a:bodyPr/>
                    <a:lstStyle/>
                    <a:p>
                      <a:r>
                        <a:rPr lang="en-IN" dirty="0"/>
                        <a:t>TEAM MEMBER</a:t>
                      </a:r>
                      <a:endParaRPr lang="en-US" dirty="0"/>
                    </a:p>
                  </a:txBody>
                  <a:tcPr/>
                </a:tc>
                <a:tc>
                  <a:txBody>
                    <a:bodyPr/>
                    <a:lstStyle/>
                    <a:p>
                      <a:r>
                        <a:rPr lang="en-IN" dirty="0"/>
                        <a:t>CONTRIBUTION</a:t>
                      </a:r>
                      <a:endParaRPr lang="en-US" dirty="0"/>
                    </a:p>
                  </a:txBody>
                  <a:tcPr/>
                </a:tc>
                <a:extLst>
                  <a:ext uri="{0D108BD9-81ED-4DB2-BD59-A6C34878D82A}">
                    <a16:rowId xmlns:a16="http://schemas.microsoft.com/office/drawing/2014/main" val="10000"/>
                  </a:ext>
                </a:extLst>
              </a:tr>
              <a:tr h="868680">
                <a:tc>
                  <a:txBody>
                    <a:bodyPr/>
                    <a:lstStyle/>
                    <a:p>
                      <a:r>
                        <a:rPr lang="en-IN" b="1" dirty="0"/>
                        <a:t>ADITI DUBEY</a:t>
                      </a:r>
                      <a:endParaRPr lang="en-US" b="1" dirty="0"/>
                    </a:p>
                  </a:txBody>
                  <a:tcPr/>
                </a:tc>
                <a:tc>
                  <a:txBody>
                    <a:bodyPr/>
                    <a:lstStyle/>
                    <a:p>
                      <a:r>
                        <a:rPr lang="en-IN" b="1" dirty="0"/>
                        <a:t>DEVELOPED THE BACKEND PART OF THE WEBSITE USING PYTHON</a:t>
                      </a:r>
                      <a:endParaRPr lang="en-US" b="1" dirty="0"/>
                    </a:p>
                  </a:txBody>
                  <a:tcPr/>
                </a:tc>
                <a:extLst>
                  <a:ext uri="{0D108BD9-81ED-4DB2-BD59-A6C34878D82A}">
                    <a16:rowId xmlns:a16="http://schemas.microsoft.com/office/drawing/2014/main" val="10001"/>
                  </a:ext>
                </a:extLst>
              </a:tr>
              <a:tr h="868680">
                <a:tc>
                  <a:txBody>
                    <a:bodyPr/>
                    <a:lstStyle/>
                    <a:p>
                      <a:r>
                        <a:rPr lang="en-IN" b="1" dirty="0"/>
                        <a:t>GANDHAMANI CM</a:t>
                      </a:r>
                      <a:endParaRPr lang="en-US" b="1" dirty="0"/>
                    </a:p>
                  </a:txBody>
                  <a:tcPr/>
                </a:tc>
                <a:tc>
                  <a:txBody>
                    <a:bodyPr/>
                    <a:lstStyle/>
                    <a:p>
                      <a:r>
                        <a:rPr lang="en-IN" b="1" dirty="0"/>
                        <a:t>DEVELOPED DASHBOARDS WITH THE DATA COLLECTED USING POWERBI</a:t>
                      </a:r>
                      <a:endParaRPr lang="en-US" b="1" dirty="0"/>
                    </a:p>
                  </a:txBody>
                  <a:tcPr/>
                </a:tc>
                <a:extLst>
                  <a:ext uri="{0D108BD9-81ED-4DB2-BD59-A6C34878D82A}">
                    <a16:rowId xmlns:a16="http://schemas.microsoft.com/office/drawing/2014/main" val="10002"/>
                  </a:ext>
                </a:extLst>
              </a:tr>
              <a:tr h="868680">
                <a:tc>
                  <a:txBody>
                    <a:bodyPr/>
                    <a:lstStyle/>
                    <a:p>
                      <a:r>
                        <a:rPr lang="en-IN" b="1" dirty="0"/>
                        <a:t>HARSHITHA J</a:t>
                      </a:r>
                      <a:endParaRPr lang="en-US" b="1" dirty="0"/>
                    </a:p>
                  </a:txBody>
                  <a:tcPr/>
                </a:tc>
                <a:tc>
                  <a:txBody>
                    <a:bodyPr/>
                    <a:lstStyle/>
                    <a:p>
                      <a:r>
                        <a:rPr lang="en-IN" b="1" dirty="0"/>
                        <a:t>DEVELOPED THE FRONTEND PART OF THE WEBSITE USING CSS AND HTML</a:t>
                      </a:r>
                      <a:endParaRPr lang="en-US" b="1" dirty="0"/>
                    </a:p>
                  </a:txBody>
                  <a:tcPr/>
                </a:tc>
                <a:extLst>
                  <a:ext uri="{0D108BD9-81ED-4DB2-BD59-A6C34878D82A}">
                    <a16:rowId xmlns:a16="http://schemas.microsoft.com/office/drawing/2014/main" val="10003"/>
                  </a:ext>
                </a:extLst>
              </a:tr>
              <a:tr h="868680">
                <a:tc>
                  <a:txBody>
                    <a:bodyPr/>
                    <a:lstStyle/>
                    <a:p>
                      <a:r>
                        <a:rPr lang="en-IN" b="1" dirty="0"/>
                        <a:t>MEGHASHREE M</a:t>
                      </a:r>
                      <a:endParaRPr lang="en-US" b="1" dirty="0"/>
                    </a:p>
                  </a:txBody>
                  <a:tcPr/>
                </a:tc>
                <a:tc>
                  <a:txBody>
                    <a:bodyPr/>
                    <a:lstStyle/>
                    <a:p>
                      <a:r>
                        <a:rPr lang="en-IN" b="1" dirty="0"/>
                        <a:t>WRITTEN</a:t>
                      </a:r>
                      <a:r>
                        <a:rPr lang="en-IN" b="1" baseline="0" dirty="0"/>
                        <a:t> THE CODE FOR THE HARDWARE PART IN AURDINO IDE</a:t>
                      </a:r>
                      <a:endParaRPr lang="en-US" b="1" dirty="0"/>
                    </a:p>
                  </a:txBody>
                  <a:tcPr/>
                </a:tc>
                <a:extLst>
                  <a:ext uri="{0D108BD9-81ED-4DB2-BD59-A6C34878D82A}">
                    <a16:rowId xmlns:a16="http://schemas.microsoft.com/office/drawing/2014/main" val="10004"/>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ED5796-9E6F-AB75-74AD-32C9CDF9DBF4}"/>
              </a:ext>
            </a:extLst>
          </p:cNvPr>
          <p:cNvSpPr>
            <a:spLocks noGrp="1"/>
          </p:cNvSpPr>
          <p:nvPr>
            <p:ph type="title"/>
          </p:nvPr>
        </p:nvSpPr>
        <p:spPr>
          <a:xfrm>
            <a:off x="366159" y="-67734"/>
            <a:ext cx="8534400" cy="1507067"/>
          </a:xfrm>
        </p:spPr>
        <p:txBody>
          <a:bodyPr/>
          <a:lstStyle/>
          <a:p>
            <a:r>
              <a:rPr lang="en-US" dirty="0"/>
              <a:t>PROJECT EXECUTION PLAN</a:t>
            </a:r>
            <a:endParaRPr lang="en-IN" dirty="0"/>
          </a:p>
        </p:txBody>
      </p:sp>
      <p:graphicFrame>
        <p:nvGraphicFramePr>
          <p:cNvPr id="6" name="Content Placeholder 5">
            <a:extLst>
              <a:ext uri="{FF2B5EF4-FFF2-40B4-BE49-F238E27FC236}">
                <a16:creationId xmlns:a16="http://schemas.microsoft.com/office/drawing/2014/main" id="{B9AE47E6-736D-57CF-EB95-337019059FC9}"/>
              </a:ext>
            </a:extLst>
          </p:cNvPr>
          <p:cNvGraphicFramePr>
            <a:graphicFrameLocks noGrp="1"/>
          </p:cNvGraphicFramePr>
          <p:nvPr>
            <p:ph idx="1"/>
            <p:extLst>
              <p:ext uri="{D42A27DB-BD31-4B8C-83A1-F6EECF244321}">
                <p14:modId xmlns:p14="http://schemas.microsoft.com/office/powerpoint/2010/main" val="2737547752"/>
              </p:ext>
            </p:extLst>
          </p:nvPr>
        </p:nvGraphicFramePr>
        <p:xfrm>
          <a:off x="1929885" y="1140643"/>
          <a:ext cx="8317051" cy="5118758"/>
        </p:xfrm>
        <a:graphic>
          <a:graphicData uri="http://schemas.openxmlformats.org/drawingml/2006/table">
            <a:tbl>
              <a:tblPr firstRow="1" firstCol="1" bandRow="1">
                <a:tableStyleId>{5C22544A-7EE6-4342-B048-85BDC9FD1C3A}</a:tableStyleId>
              </a:tblPr>
              <a:tblGrid>
                <a:gridCol w="2802748">
                  <a:extLst>
                    <a:ext uri="{9D8B030D-6E8A-4147-A177-3AD203B41FA5}">
                      <a16:colId xmlns:a16="http://schemas.microsoft.com/office/drawing/2014/main" val="2448567559"/>
                    </a:ext>
                  </a:extLst>
                </a:gridCol>
                <a:gridCol w="5514303">
                  <a:extLst>
                    <a:ext uri="{9D8B030D-6E8A-4147-A177-3AD203B41FA5}">
                      <a16:colId xmlns:a16="http://schemas.microsoft.com/office/drawing/2014/main" val="610571085"/>
                    </a:ext>
                  </a:extLst>
                </a:gridCol>
              </a:tblGrid>
              <a:tr h="426246">
                <a:tc>
                  <a:txBody>
                    <a:bodyPr/>
                    <a:lstStyle/>
                    <a:p>
                      <a:pPr>
                        <a:lnSpc>
                          <a:spcPct val="107000"/>
                        </a:lnSpc>
                        <a:spcAft>
                          <a:spcPts val="800"/>
                        </a:spcAft>
                        <a:tabLst>
                          <a:tab pos="4257675" algn="l"/>
                        </a:tabLst>
                      </a:pPr>
                      <a:r>
                        <a:rPr lang="en-US" sz="1600" kern="100">
                          <a:effectLst/>
                        </a:rPr>
                        <a:t>WEEK</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tabLst>
                          <a:tab pos="4257675" algn="l"/>
                        </a:tabLst>
                      </a:pPr>
                      <a:r>
                        <a:rPr lang="en-US" sz="1600" kern="100">
                          <a:effectLst/>
                        </a:rPr>
                        <a:t>WORK DONE</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17172824"/>
                  </a:ext>
                </a:extLst>
              </a:tr>
              <a:tr h="293282">
                <a:tc>
                  <a:txBody>
                    <a:bodyPr/>
                    <a:lstStyle/>
                    <a:p>
                      <a:pPr>
                        <a:lnSpc>
                          <a:spcPct val="107000"/>
                        </a:lnSpc>
                        <a:spcAft>
                          <a:spcPts val="800"/>
                        </a:spcAft>
                        <a:tabLst>
                          <a:tab pos="4257675" algn="l"/>
                        </a:tabLst>
                      </a:pPr>
                      <a:r>
                        <a:rPr lang="en-US" sz="1100" kern="100">
                          <a:effectLst/>
                        </a:rPr>
                        <a:t>WEEK1</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tabLst>
                          <a:tab pos="4257675" algn="l"/>
                        </a:tabLst>
                      </a:pPr>
                      <a:r>
                        <a:rPr lang="en-US" sz="1100" kern="100">
                          <a:effectLst/>
                        </a:rPr>
                        <a:t>LITERATURE SURVEY</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02134433"/>
                  </a:ext>
                </a:extLst>
              </a:tr>
              <a:tr h="293282">
                <a:tc>
                  <a:txBody>
                    <a:bodyPr/>
                    <a:lstStyle/>
                    <a:p>
                      <a:pPr>
                        <a:lnSpc>
                          <a:spcPct val="107000"/>
                        </a:lnSpc>
                        <a:spcAft>
                          <a:spcPts val="800"/>
                        </a:spcAft>
                        <a:tabLst>
                          <a:tab pos="4257675" algn="l"/>
                        </a:tabLst>
                      </a:pPr>
                      <a:r>
                        <a:rPr lang="en-US" sz="1100" kern="100">
                          <a:effectLst/>
                        </a:rPr>
                        <a:t>WEEK2</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tabLst>
                          <a:tab pos="4257675" algn="l"/>
                        </a:tabLst>
                      </a:pPr>
                      <a:r>
                        <a:rPr lang="en-US" sz="1100" kern="100">
                          <a:effectLst/>
                        </a:rPr>
                        <a:t>PROBLEM IDENTIFICATION</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22853570"/>
                  </a:ext>
                </a:extLst>
              </a:tr>
              <a:tr h="293282">
                <a:tc>
                  <a:txBody>
                    <a:bodyPr/>
                    <a:lstStyle/>
                    <a:p>
                      <a:pPr>
                        <a:lnSpc>
                          <a:spcPct val="107000"/>
                        </a:lnSpc>
                        <a:spcAft>
                          <a:spcPts val="800"/>
                        </a:spcAft>
                      </a:pPr>
                      <a:r>
                        <a:rPr lang="en-US" sz="1100" kern="100">
                          <a:effectLst/>
                        </a:rPr>
                        <a:t>WEEK3</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tabLst>
                          <a:tab pos="4257675" algn="l"/>
                        </a:tabLst>
                      </a:pPr>
                      <a:r>
                        <a:rPr lang="en-US" sz="1100" kern="100">
                          <a:effectLst/>
                        </a:rPr>
                        <a:t>DESING OF ALGORITHM</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27474243"/>
                  </a:ext>
                </a:extLst>
              </a:tr>
              <a:tr h="293282">
                <a:tc>
                  <a:txBody>
                    <a:bodyPr/>
                    <a:lstStyle/>
                    <a:p>
                      <a:pPr>
                        <a:lnSpc>
                          <a:spcPct val="107000"/>
                        </a:lnSpc>
                        <a:spcAft>
                          <a:spcPts val="800"/>
                        </a:spcAft>
                      </a:pPr>
                      <a:r>
                        <a:rPr lang="en-US" sz="1100" kern="100">
                          <a:effectLst/>
                        </a:rPr>
                        <a:t>WEEK4</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tabLst>
                          <a:tab pos="4257675" algn="l"/>
                        </a:tabLst>
                      </a:pPr>
                      <a:r>
                        <a:rPr lang="en-US" sz="1100" kern="100">
                          <a:effectLst/>
                        </a:rPr>
                        <a:t>IMPLEMENTING THE EMBEDDED C ALGORITHM</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01116371"/>
                  </a:ext>
                </a:extLst>
              </a:tr>
              <a:tr h="293282">
                <a:tc>
                  <a:txBody>
                    <a:bodyPr/>
                    <a:lstStyle/>
                    <a:p>
                      <a:pPr>
                        <a:lnSpc>
                          <a:spcPct val="107000"/>
                        </a:lnSpc>
                        <a:spcAft>
                          <a:spcPts val="800"/>
                        </a:spcAft>
                      </a:pPr>
                      <a:r>
                        <a:rPr lang="en-US" sz="1100" kern="100">
                          <a:effectLst/>
                        </a:rPr>
                        <a:t>WEEK5</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tabLst>
                          <a:tab pos="4257675" algn="l"/>
                        </a:tabLst>
                      </a:pPr>
                      <a:r>
                        <a:rPr lang="en-US" sz="1100" kern="100">
                          <a:effectLst/>
                        </a:rPr>
                        <a:t>BUYING THE COMPONENTS</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757755450"/>
                  </a:ext>
                </a:extLst>
              </a:tr>
              <a:tr h="293282">
                <a:tc>
                  <a:txBody>
                    <a:bodyPr/>
                    <a:lstStyle/>
                    <a:p>
                      <a:pPr>
                        <a:lnSpc>
                          <a:spcPct val="107000"/>
                        </a:lnSpc>
                        <a:spcAft>
                          <a:spcPts val="800"/>
                        </a:spcAft>
                      </a:pPr>
                      <a:r>
                        <a:rPr lang="en-US" sz="1100" kern="100">
                          <a:effectLst/>
                        </a:rPr>
                        <a:t>WEEK6</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tabLst>
                          <a:tab pos="4257675" algn="l"/>
                        </a:tabLst>
                      </a:pPr>
                      <a:r>
                        <a:rPr lang="en-US" sz="1100" kern="100">
                          <a:effectLst/>
                        </a:rPr>
                        <a:t>TESTING THE COMPONENTS</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93069682"/>
                  </a:ext>
                </a:extLst>
              </a:tr>
              <a:tr h="293282">
                <a:tc>
                  <a:txBody>
                    <a:bodyPr/>
                    <a:lstStyle/>
                    <a:p>
                      <a:pPr>
                        <a:lnSpc>
                          <a:spcPct val="107000"/>
                        </a:lnSpc>
                        <a:spcAft>
                          <a:spcPts val="800"/>
                        </a:spcAft>
                      </a:pPr>
                      <a:r>
                        <a:rPr lang="en-US" sz="1100" kern="100">
                          <a:effectLst/>
                        </a:rPr>
                        <a:t>WEEK7</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tabLst>
                          <a:tab pos="4257675" algn="l"/>
                        </a:tabLst>
                      </a:pPr>
                      <a:r>
                        <a:rPr lang="en-US" sz="1100" kern="100">
                          <a:effectLst/>
                        </a:rPr>
                        <a:t>ASSEMBLING THE COMPONENTS</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929807508"/>
                  </a:ext>
                </a:extLst>
              </a:tr>
              <a:tr h="293282">
                <a:tc>
                  <a:txBody>
                    <a:bodyPr/>
                    <a:lstStyle/>
                    <a:p>
                      <a:pPr>
                        <a:lnSpc>
                          <a:spcPct val="107000"/>
                        </a:lnSpc>
                        <a:spcAft>
                          <a:spcPts val="800"/>
                        </a:spcAft>
                      </a:pPr>
                      <a:r>
                        <a:rPr lang="en-US" sz="1100" kern="100">
                          <a:effectLst/>
                        </a:rPr>
                        <a:t>WEEK8</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tabLst>
                          <a:tab pos="4257675" algn="l"/>
                        </a:tabLst>
                      </a:pPr>
                      <a:r>
                        <a:rPr lang="en-US" sz="1100" kern="100">
                          <a:effectLst/>
                        </a:rPr>
                        <a:t>SETTING UP IRRIGATION PIPES</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10662530"/>
                  </a:ext>
                </a:extLst>
              </a:tr>
              <a:tr h="293282">
                <a:tc>
                  <a:txBody>
                    <a:bodyPr/>
                    <a:lstStyle/>
                    <a:p>
                      <a:pPr>
                        <a:lnSpc>
                          <a:spcPct val="107000"/>
                        </a:lnSpc>
                        <a:spcAft>
                          <a:spcPts val="800"/>
                        </a:spcAft>
                      </a:pPr>
                      <a:r>
                        <a:rPr lang="en-US" sz="1100" kern="100">
                          <a:effectLst/>
                        </a:rPr>
                        <a:t>WEEK9</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tabLst>
                          <a:tab pos="4257675" algn="l"/>
                        </a:tabLst>
                      </a:pPr>
                      <a:r>
                        <a:rPr lang="en-US" sz="1100" kern="100">
                          <a:effectLst/>
                        </a:rPr>
                        <a:t>FRONTEND DEVELOPMENT OF WEBSITE</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06249732"/>
                  </a:ext>
                </a:extLst>
              </a:tr>
              <a:tr h="293282">
                <a:tc>
                  <a:txBody>
                    <a:bodyPr/>
                    <a:lstStyle/>
                    <a:p>
                      <a:pPr>
                        <a:lnSpc>
                          <a:spcPct val="107000"/>
                        </a:lnSpc>
                        <a:spcAft>
                          <a:spcPts val="800"/>
                        </a:spcAft>
                      </a:pPr>
                      <a:r>
                        <a:rPr lang="en-US" sz="1100" kern="100">
                          <a:effectLst/>
                        </a:rPr>
                        <a:t>WEEK10</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tabLst>
                          <a:tab pos="4257675" algn="l"/>
                        </a:tabLst>
                      </a:pPr>
                      <a:r>
                        <a:rPr lang="en-US" sz="1100" kern="100">
                          <a:effectLst/>
                        </a:rPr>
                        <a:t>BACKEND DEVELOPMENT OF THE WEBSITE</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52158259"/>
                  </a:ext>
                </a:extLst>
              </a:tr>
              <a:tr h="293282">
                <a:tc>
                  <a:txBody>
                    <a:bodyPr/>
                    <a:lstStyle/>
                    <a:p>
                      <a:pPr>
                        <a:lnSpc>
                          <a:spcPct val="107000"/>
                        </a:lnSpc>
                        <a:spcAft>
                          <a:spcPts val="800"/>
                        </a:spcAft>
                      </a:pPr>
                      <a:r>
                        <a:rPr lang="en-US" sz="1100" kern="100">
                          <a:effectLst/>
                        </a:rPr>
                        <a:t>WEEK11</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tabLst>
                          <a:tab pos="4257675" algn="l"/>
                        </a:tabLst>
                      </a:pPr>
                      <a:r>
                        <a:rPr lang="en-US" sz="1100" kern="100">
                          <a:effectLst/>
                        </a:rPr>
                        <a:t>TESTING THE WEBSITE</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61429820"/>
                  </a:ext>
                </a:extLst>
              </a:tr>
              <a:tr h="293282">
                <a:tc>
                  <a:txBody>
                    <a:bodyPr/>
                    <a:lstStyle/>
                    <a:p>
                      <a:pPr>
                        <a:lnSpc>
                          <a:spcPct val="107000"/>
                        </a:lnSpc>
                        <a:spcAft>
                          <a:spcPts val="800"/>
                        </a:spcAft>
                      </a:pPr>
                      <a:r>
                        <a:rPr lang="en-US" sz="1100" kern="100">
                          <a:effectLst/>
                        </a:rPr>
                        <a:t>WEEK12</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tabLst>
                          <a:tab pos="4257675" algn="l"/>
                        </a:tabLst>
                      </a:pPr>
                      <a:r>
                        <a:rPr lang="en-US" sz="1100" kern="100">
                          <a:effectLst/>
                        </a:rPr>
                        <a:t>EXTRACTING DATA</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27576775"/>
                  </a:ext>
                </a:extLst>
              </a:tr>
              <a:tr h="293282">
                <a:tc>
                  <a:txBody>
                    <a:bodyPr/>
                    <a:lstStyle/>
                    <a:p>
                      <a:pPr>
                        <a:lnSpc>
                          <a:spcPct val="107000"/>
                        </a:lnSpc>
                        <a:spcAft>
                          <a:spcPts val="800"/>
                        </a:spcAft>
                      </a:pPr>
                      <a:r>
                        <a:rPr lang="en-US" sz="1100" kern="100">
                          <a:effectLst/>
                        </a:rPr>
                        <a:t>WEEK13</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tabLst>
                          <a:tab pos="4257675" algn="l"/>
                        </a:tabLst>
                      </a:pPr>
                      <a:r>
                        <a:rPr lang="en-US" sz="1100" kern="100">
                          <a:effectLst/>
                        </a:rPr>
                        <a:t>UPDATIND AND STORING DATA ON CLOUD</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218739516"/>
                  </a:ext>
                </a:extLst>
              </a:tr>
              <a:tr h="293282">
                <a:tc>
                  <a:txBody>
                    <a:bodyPr/>
                    <a:lstStyle/>
                    <a:p>
                      <a:pPr>
                        <a:lnSpc>
                          <a:spcPct val="107000"/>
                        </a:lnSpc>
                        <a:spcAft>
                          <a:spcPts val="800"/>
                        </a:spcAft>
                      </a:pPr>
                      <a:r>
                        <a:rPr lang="en-US" sz="1100" kern="100">
                          <a:effectLst/>
                        </a:rPr>
                        <a:t>WEEK14</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tabLst>
                          <a:tab pos="4257675" algn="l"/>
                        </a:tabLst>
                      </a:pPr>
                      <a:r>
                        <a:rPr lang="en-US" sz="1100" kern="100">
                          <a:effectLst/>
                        </a:rPr>
                        <a:t>CREATING DASHBOARDS</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94460721"/>
                  </a:ext>
                </a:extLst>
              </a:tr>
              <a:tr h="293282">
                <a:tc>
                  <a:txBody>
                    <a:bodyPr/>
                    <a:lstStyle/>
                    <a:p>
                      <a:pPr>
                        <a:lnSpc>
                          <a:spcPct val="107000"/>
                        </a:lnSpc>
                        <a:spcAft>
                          <a:spcPts val="800"/>
                        </a:spcAft>
                      </a:pPr>
                      <a:r>
                        <a:rPr lang="en-US" sz="1100" kern="100">
                          <a:effectLst/>
                        </a:rPr>
                        <a:t>WEEK15</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tabLst>
                          <a:tab pos="4257675" algn="l"/>
                        </a:tabLst>
                      </a:pPr>
                      <a:r>
                        <a:rPr lang="en-US" sz="1100" kern="100">
                          <a:effectLst/>
                        </a:rPr>
                        <a:t>PUBLISHING IMPLEMENTATION PAPER</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56548049"/>
                  </a:ext>
                </a:extLst>
              </a:tr>
              <a:tr h="293282">
                <a:tc>
                  <a:txBody>
                    <a:bodyPr/>
                    <a:lstStyle/>
                    <a:p>
                      <a:pPr>
                        <a:lnSpc>
                          <a:spcPct val="107000"/>
                        </a:lnSpc>
                        <a:spcAft>
                          <a:spcPts val="800"/>
                        </a:spcAft>
                      </a:pPr>
                      <a:r>
                        <a:rPr lang="en-US" sz="1100" kern="100">
                          <a:effectLst/>
                        </a:rPr>
                        <a:t>WEEK16</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tabLst>
                          <a:tab pos="4257675" algn="l"/>
                        </a:tabLst>
                      </a:pPr>
                      <a:r>
                        <a:rPr lang="en-US" sz="1100" kern="100" dirty="0">
                          <a:effectLst/>
                        </a:rPr>
                        <a:t>SUBMIT THE PROJECT AND REPORT</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30889561"/>
                  </a:ext>
                </a:extLst>
              </a:tr>
            </a:tbl>
          </a:graphicData>
        </a:graphic>
      </p:graphicFrame>
    </p:spTree>
    <p:extLst>
      <p:ext uri="{BB962C8B-B14F-4D97-AF65-F5344CB8AC3E}">
        <p14:creationId xmlns:p14="http://schemas.microsoft.com/office/powerpoint/2010/main" val="40608881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4B279-CD91-B056-C21D-DE798F5FEADB}"/>
              </a:ext>
            </a:extLst>
          </p:cNvPr>
          <p:cNvSpPr>
            <a:spLocks noGrp="1"/>
          </p:cNvSpPr>
          <p:nvPr>
            <p:ph type="title"/>
          </p:nvPr>
        </p:nvSpPr>
        <p:spPr>
          <a:xfrm>
            <a:off x="0" y="-67734"/>
            <a:ext cx="8534400" cy="1507067"/>
          </a:xfrm>
        </p:spPr>
        <p:txBody>
          <a:bodyPr/>
          <a:lstStyle/>
          <a:p>
            <a:r>
              <a:rPr lang="en-US" b="1" dirty="0"/>
              <a:t>COST ESTIMATION</a:t>
            </a:r>
            <a:endParaRPr lang="en-IN" b="1" dirty="0"/>
          </a:p>
        </p:txBody>
      </p:sp>
      <p:graphicFrame>
        <p:nvGraphicFramePr>
          <p:cNvPr id="4" name="Content Placeholder 3">
            <a:extLst>
              <a:ext uri="{FF2B5EF4-FFF2-40B4-BE49-F238E27FC236}">
                <a16:creationId xmlns:a16="http://schemas.microsoft.com/office/drawing/2014/main" id="{CF379C48-7213-43AE-94B8-0ED6365DB73F}"/>
              </a:ext>
            </a:extLst>
          </p:cNvPr>
          <p:cNvGraphicFramePr>
            <a:graphicFrameLocks noGrp="1"/>
          </p:cNvGraphicFramePr>
          <p:nvPr>
            <p:ph idx="1"/>
            <p:extLst>
              <p:ext uri="{D42A27DB-BD31-4B8C-83A1-F6EECF244321}">
                <p14:modId xmlns:p14="http://schemas.microsoft.com/office/powerpoint/2010/main" val="3932592009"/>
              </p:ext>
            </p:extLst>
          </p:nvPr>
        </p:nvGraphicFramePr>
        <p:xfrm>
          <a:off x="1872791" y="959178"/>
          <a:ext cx="8446417" cy="5690059"/>
        </p:xfrm>
        <a:graphic>
          <a:graphicData uri="http://schemas.openxmlformats.org/drawingml/2006/table">
            <a:tbl>
              <a:tblPr firstRow="1" firstCol="1" bandRow="1">
                <a:tableStyleId>{5C22544A-7EE6-4342-B048-85BDC9FD1C3A}</a:tableStyleId>
              </a:tblPr>
              <a:tblGrid>
                <a:gridCol w="1184287">
                  <a:extLst>
                    <a:ext uri="{9D8B030D-6E8A-4147-A177-3AD203B41FA5}">
                      <a16:colId xmlns:a16="http://schemas.microsoft.com/office/drawing/2014/main" val="532277771"/>
                    </a:ext>
                  </a:extLst>
                </a:gridCol>
                <a:gridCol w="1226599">
                  <a:extLst>
                    <a:ext uri="{9D8B030D-6E8A-4147-A177-3AD203B41FA5}">
                      <a16:colId xmlns:a16="http://schemas.microsoft.com/office/drawing/2014/main" val="2708597347"/>
                    </a:ext>
                  </a:extLst>
                </a:gridCol>
                <a:gridCol w="1839899">
                  <a:extLst>
                    <a:ext uri="{9D8B030D-6E8A-4147-A177-3AD203B41FA5}">
                      <a16:colId xmlns:a16="http://schemas.microsoft.com/office/drawing/2014/main" val="3632974933"/>
                    </a:ext>
                  </a:extLst>
                </a:gridCol>
                <a:gridCol w="4195632">
                  <a:extLst>
                    <a:ext uri="{9D8B030D-6E8A-4147-A177-3AD203B41FA5}">
                      <a16:colId xmlns:a16="http://schemas.microsoft.com/office/drawing/2014/main" val="3667562125"/>
                    </a:ext>
                  </a:extLst>
                </a:gridCol>
              </a:tblGrid>
              <a:tr h="318076">
                <a:tc>
                  <a:txBody>
                    <a:bodyPr/>
                    <a:lstStyle/>
                    <a:p>
                      <a:pPr algn="l">
                        <a:lnSpc>
                          <a:spcPct val="107000"/>
                        </a:lnSpc>
                        <a:spcAft>
                          <a:spcPts val="800"/>
                        </a:spcAft>
                        <a:tabLst>
                          <a:tab pos="4257675" algn="l"/>
                        </a:tabLst>
                      </a:pPr>
                      <a:r>
                        <a:rPr lang="en-US" sz="1400" kern="100" dirty="0">
                          <a:effectLst/>
                        </a:rPr>
                        <a:t>SL No</a:t>
                      </a:r>
                      <a:endParaRPr lang="en-IN"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r>
                        <a:rPr lang="en-US" sz="1400" kern="100">
                          <a:effectLst/>
                        </a:rPr>
                        <a:t>COMPONENT </a:t>
                      </a:r>
                      <a:endParaRPr lang="en-IN" sz="1400"/>
                    </a:p>
                  </a:txBody>
                  <a:tcPr marL="27074" marR="27074" marT="0" marB="0"/>
                </a:tc>
                <a:tc>
                  <a:txBody>
                    <a:bodyPr/>
                    <a:lstStyle/>
                    <a:p>
                      <a:r>
                        <a:rPr lang="en-US" sz="1400" kern="100">
                          <a:effectLst/>
                        </a:rPr>
                        <a:t>QUANTITY</a:t>
                      </a:r>
                      <a:endParaRPr lang="en-IN" sz="1400"/>
                    </a:p>
                  </a:txBody>
                  <a:tcPr marL="27074" marR="27074" marT="0" marB="0"/>
                </a:tc>
                <a:tc>
                  <a:txBody>
                    <a:bodyPr/>
                    <a:lstStyle/>
                    <a:p>
                      <a:pPr algn="l">
                        <a:lnSpc>
                          <a:spcPct val="107000"/>
                        </a:lnSpc>
                        <a:spcAft>
                          <a:spcPts val="800"/>
                        </a:spcAft>
                        <a:tabLst>
                          <a:tab pos="4257675" algn="l"/>
                        </a:tabLst>
                      </a:pPr>
                      <a:r>
                        <a:rPr lang="en-US" sz="1400" kern="100">
                          <a:effectLst/>
                        </a:rPr>
                        <a:t>PRICE</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extLst>
                  <a:ext uri="{0D108BD9-81ED-4DB2-BD59-A6C34878D82A}">
                    <a16:rowId xmlns:a16="http://schemas.microsoft.com/office/drawing/2014/main" val="3255854944"/>
                  </a:ext>
                </a:extLst>
              </a:tr>
              <a:tr h="426532">
                <a:tc>
                  <a:txBody>
                    <a:bodyPr/>
                    <a:lstStyle/>
                    <a:p>
                      <a:pPr algn="l">
                        <a:lnSpc>
                          <a:spcPct val="107000"/>
                        </a:lnSpc>
                        <a:spcAft>
                          <a:spcPts val="800"/>
                        </a:spcAft>
                        <a:tabLst>
                          <a:tab pos="4257675" algn="l"/>
                        </a:tabLst>
                      </a:pPr>
                      <a:r>
                        <a:rPr lang="en-US" sz="1400" kern="100" dirty="0">
                          <a:effectLst/>
                        </a:rPr>
                        <a:t>1.</a:t>
                      </a:r>
                      <a:endParaRPr lang="en-IN"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r>
                        <a:rPr lang="en-US" sz="1400" kern="100">
                          <a:effectLst/>
                        </a:rPr>
                        <a:t>DHT11 SENSOR</a:t>
                      </a:r>
                      <a:endParaRPr lang="en-IN" sz="1400"/>
                    </a:p>
                  </a:txBody>
                  <a:tcPr marL="27074" marR="27074" marT="0" marB="0"/>
                </a:tc>
                <a:tc>
                  <a:txBody>
                    <a:bodyPr/>
                    <a:lstStyle/>
                    <a:p>
                      <a:r>
                        <a:rPr lang="en-US" sz="1400" kern="100">
                          <a:effectLst/>
                        </a:rPr>
                        <a:t>1</a:t>
                      </a:r>
                      <a:endParaRPr lang="en-IN" sz="1400"/>
                    </a:p>
                  </a:txBody>
                  <a:tcPr marL="27074" marR="27074" marT="0" marB="0"/>
                </a:tc>
                <a:tc>
                  <a:txBody>
                    <a:bodyPr/>
                    <a:lstStyle/>
                    <a:p>
                      <a:pPr algn="l">
                        <a:lnSpc>
                          <a:spcPct val="107000"/>
                        </a:lnSpc>
                        <a:spcAft>
                          <a:spcPts val="800"/>
                        </a:spcAft>
                        <a:tabLst>
                          <a:tab pos="4257675" algn="l"/>
                        </a:tabLst>
                      </a:pPr>
                      <a:r>
                        <a:rPr lang="en-US" sz="1400" kern="100">
                          <a:effectLst/>
                        </a:rPr>
                        <a:t>300</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extLst>
                  <a:ext uri="{0D108BD9-81ED-4DB2-BD59-A6C34878D82A}">
                    <a16:rowId xmlns:a16="http://schemas.microsoft.com/office/drawing/2014/main" val="2814480161"/>
                  </a:ext>
                </a:extLst>
              </a:tr>
              <a:tr h="534988">
                <a:tc>
                  <a:txBody>
                    <a:bodyPr/>
                    <a:lstStyle/>
                    <a:p>
                      <a:pPr algn="l">
                        <a:lnSpc>
                          <a:spcPct val="107000"/>
                        </a:lnSpc>
                        <a:spcAft>
                          <a:spcPts val="800"/>
                        </a:spcAft>
                        <a:tabLst>
                          <a:tab pos="4257675" algn="l"/>
                        </a:tabLst>
                      </a:pPr>
                      <a:r>
                        <a:rPr lang="en-US" sz="1400" kern="100" dirty="0">
                          <a:effectLst/>
                        </a:rPr>
                        <a:t>2.</a:t>
                      </a:r>
                      <a:endParaRPr lang="en-IN"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r>
                        <a:rPr lang="en-US" sz="1400" kern="100">
                          <a:effectLst/>
                        </a:rPr>
                        <a:t>SOIL MOISTURE  SENSOR</a:t>
                      </a:r>
                      <a:endParaRPr lang="en-IN" sz="1400"/>
                    </a:p>
                  </a:txBody>
                  <a:tcPr marL="27074" marR="27074" marT="0" marB="0"/>
                </a:tc>
                <a:tc>
                  <a:txBody>
                    <a:bodyPr/>
                    <a:lstStyle/>
                    <a:p>
                      <a:r>
                        <a:rPr lang="en-US" sz="1400" kern="100" dirty="0">
                          <a:effectLst/>
                        </a:rPr>
                        <a:t>1</a:t>
                      </a:r>
                      <a:endParaRPr lang="en-IN" sz="1400" dirty="0"/>
                    </a:p>
                  </a:txBody>
                  <a:tcPr marL="27074" marR="27074" marT="0" marB="0"/>
                </a:tc>
                <a:tc>
                  <a:txBody>
                    <a:bodyPr/>
                    <a:lstStyle/>
                    <a:p>
                      <a:pPr algn="l">
                        <a:lnSpc>
                          <a:spcPct val="107000"/>
                        </a:lnSpc>
                        <a:spcAft>
                          <a:spcPts val="800"/>
                        </a:spcAft>
                        <a:tabLst>
                          <a:tab pos="4257675" algn="l"/>
                        </a:tabLst>
                      </a:pPr>
                      <a:r>
                        <a:rPr lang="en-US" sz="1400" kern="100">
                          <a:effectLst/>
                        </a:rPr>
                        <a:t>200</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extLst>
                  <a:ext uri="{0D108BD9-81ED-4DB2-BD59-A6C34878D82A}">
                    <a16:rowId xmlns:a16="http://schemas.microsoft.com/office/drawing/2014/main" val="1686883439"/>
                  </a:ext>
                </a:extLst>
              </a:tr>
              <a:tr h="318076">
                <a:tc>
                  <a:txBody>
                    <a:bodyPr/>
                    <a:lstStyle/>
                    <a:p>
                      <a:pPr algn="l">
                        <a:lnSpc>
                          <a:spcPct val="107000"/>
                        </a:lnSpc>
                        <a:spcAft>
                          <a:spcPts val="800"/>
                        </a:spcAft>
                        <a:tabLst>
                          <a:tab pos="4257675" algn="l"/>
                        </a:tabLst>
                      </a:pPr>
                      <a:r>
                        <a:rPr lang="en-US" sz="1400" kern="100">
                          <a:effectLst/>
                        </a:rPr>
                        <a:t>3.</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r>
                        <a:rPr lang="en-US" sz="1400" kern="100">
                          <a:effectLst/>
                        </a:rPr>
                        <a:t>PH SENSOR</a:t>
                      </a:r>
                      <a:endParaRPr lang="en-IN" sz="1400"/>
                    </a:p>
                  </a:txBody>
                  <a:tcPr marL="27074" marR="27074" marT="0" marB="0"/>
                </a:tc>
                <a:tc>
                  <a:txBody>
                    <a:bodyPr/>
                    <a:lstStyle/>
                    <a:p>
                      <a:r>
                        <a:rPr lang="en-US" sz="1400" kern="100">
                          <a:effectLst/>
                        </a:rPr>
                        <a:t>1</a:t>
                      </a:r>
                      <a:endParaRPr lang="en-IN" sz="1400"/>
                    </a:p>
                  </a:txBody>
                  <a:tcPr marL="27074" marR="27074" marT="0" marB="0"/>
                </a:tc>
                <a:tc>
                  <a:txBody>
                    <a:bodyPr/>
                    <a:lstStyle/>
                    <a:p>
                      <a:pPr algn="l">
                        <a:lnSpc>
                          <a:spcPct val="107000"/>
                        </a:lnSpc>
                        <a:spcAft>
                          <a:spcPts val="800"/>
                        </a:spcAft>
                        <a:tabLst>
                          <a:tab pos="4257675" algn="l"/>
                        </a:tabLst>
                      </a:pPr>
                      <a:r>
                        <a:rPr lang="en-US" sz="1400" kern="100">
                          <a:effectLst/>
                        </a:rPr>
                        <a:t>890</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extLst>
                  <a:ext uri="{0D108BD9-81ED-4DB2-BD59-A6C34878D82A}">
                    <a16:rowId xmlns:a16="http://schemas.microsoft.com/office/drawing/2014/main" val="1475995627"/>
                  </a:ext>
                </a:extLst>
              </a:tr>
              <a:tr h="643444">
                <a:tc>
                  <a:txBody>
                    <a:bodyPr/>
                    <a:lstStyle/>
                    <a:p>
                      <a:pPr algn="l">
                        <a:lnSpc>
                          <a:spcPct val="107000"/>
                        </a:lnSpc>
                        <a:spcAft>
                          <a:spcPts val="800"/>
                        </a:spcAft>
                        <a:tabLst>
                          <a:tab pos="4257675" algn="l"/>
                        </a:tabLst>
                      </a:pPr>
                      <a:r>
                        <a:rPr lang="en-US" sz="1400" kern="100">
                          <a:effectLst/>
                        </a:rPr>
                        <a:t>4.</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r>
                        <a:rPr lang="en-US" sz="1400" kern="100">
                          <a:effectLst/>
                        </a:rPr>
                        <a:t>WATER LEVEL INDICATOR</a:t>
                      </a:r>
                      <a:endParaRPr lang="en-IN" sz="1400"/>
                    </a:p>
                  </a:txBody>
                  <a:tcPr marL="27074" marR="27074" marT="0" marB="0"/>
                </a:tc>
                <a:tc>
                  <a:txBody>
                    <a:bodyPr/>
                    <a:lstStyle/>
                    <a:p>
                      <a:r>
                        <a:rPr lang="en-US" sz="1400" kern="100" dirty="0">
                          <a:effectLst/>
                        </a:rPr>
                        <a:t>1</a:t>
                      </a:r>
                      <a:endParaRPr lang="en-IN" sz="1400" dirty="0"/>
                    </a:p>
                  </a:txBody>
                  <a:tcPr marL="27074" marR="27074" marT="0" marB="0"/>
                </a:tc>
                <a:tc>
                  <a:txBody>
                    <a:bodyPr/>
                    <a:lstStyle/>
                    <a:p>
                      <a:pPr algn="l">
                        <a:lnSpc>
                          <a:spcPct val="107000"/>
                        </a:lnSpc>
                        <a:spcAft>
                          <a:spcPts val="800"/>
                        </a:spcAft>
                        <a:tabLst>
                          <a:tab pos="4257675" algn="l"/>
                        </a:tabLst>
                      </a:pPr>
                      <a:r>
                        <a:rPr lang="en-US" sz="1400" kern="100" dirty="0">
                          <a:effectLst/>
                        </a:rPr>
                        <a:t>1000</a:t>
                      </a:r>
                      <a:endParaRPr lang="en-IN"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extLst>
                  <a:ext uri="{0D108BD9-81ED-4DB2-BD59-A6C34878D82A}">
                    <a16:rowId xmlns:a16="http://schemas.microsoft.com/office/drawing/2014/main" val="75508363"/>
                  </a:ext>
                </a:extLst>
              </a:tr>
              <a:tr h="426532">
                <a:tc>
                  <a:txBody>
                    <a:bodyPr/>
                    <a:lstStyle/>
                    <a:p>
                      <a:pPr algn="l">
                        <a:lnSpc>
                          <a:spcPct val="107000"/>
                        </a:lnSpc>
                        <a:spcAft>
                          <a:spcPts val="800"/>
                        </a:spcAft>
                        <a:tabLst>
                          <a:tab pos="4257675" algn="l"/>
                        </a:tabLst>
                      </a:pPr>
                      <a:r>
                        <a:rPr lang="en-US" sz="1400" kern="100">
                          <a:effectLst/>
                        </a:rPr>
                        <a:t>5.</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r>
                        <a:rPr lang="en-US" sz="1400" kern="100">
                          <a:effectLst/>
                        </a:rPr>
                        <a:t>IRRIGATION PIPE</a:t>
                      </a:r>
                      <a:endParaRPr lang="en-IN" sz="1400"/>
                    </a:p>
                  </a:txBody>
                  <a:tcPr marL="27074" marR="27074" marT="0" marB="0"/>
                </a:tc>
                <a:tc>
                  <a:txBody>
                    <a:bodyPr/>
                    <a:lstStyle/>
                    <a:p>
                      <a:r>
                        <a:rPr lang="en-US" sz="1400" kern="100">
                          <a:effectLst/>
                        </a:rPr>
                        <a:t>1 SET</a:t>
                      </a:r>
                      <a:endParaRPr lang="en-IN" sz="1400"/>
                    </a:p>
                  </a:txBody>
                  <a:tcPr marL="27074" marR="27074" marT="0" marB="0"/>
                </a:tc>
                <a:tc>
                  <a:txBody>
                    <a:bodyPr/>
                    <a:lstStyle/>
                    <a:p>
                      <a:pPr algn="l">
                        <a:lnSpc>
                          <a:spcPct val="107000"/>
                        </a:lnSpc>
                        <a:spcAft>
                          <a:spcPts val="800"/>
                        </a:spcAft>
                        <a:tabLst>
                          <a:tab pos="4257675" algn="l"/>
                        </a:tabLst>
                      </a:pPr>
                      <a:r>
                        <a:rPr lang="en-US" sz="1400" kern="100" dirty="0">
                          <a:effectLst/>
                        </a:rPr>
                        <a:t>660</a:t>
                      </a:r>
                      <a:endParaRPr lang="en-IN"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extLst>
                  <a:ext uri="{0D108BD9-81ED-4DB2-BD59-A6C34878D82A}">
                    <a16:rowId xmlns:a16="http://schemas.microsoft.com/office/drawing/2014/main" val="2826967211"/>
                  </a:ext>
                </a:extLst>
              </a:tr>
              <a:tr h="318076">
                <a:tc>
                  <a:txBody>
                    <a:bodyPr/>
                    <a:lstStyle/>
                    <a:p>
                      <a:pPr algn="l">
                        <a:lnSpc>
                          <a:spcPct val="107000"/>
                        </a:lnSpc>
                        <a:spcAft>
                          <a:spcPts val="800"/>
                        </a:spcAft>
                        <a:tabLst>
                          <a:tab pos="4257675" algn="l"/>
                        </a:tabLst>
                      </a:pPr>
                      <a:r>
                        <a:rPr lang="en-US" sz="1400" kern="100">
                          <a:effectLst/>
                        </a:rPr>
                        <a:t>6.</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r>
                        <a:rPr lang="en-US" sz="1400" kern="100">
                          <a:effectLst/>
                        </a:rPr>
                        <a:t>SPRINKLER</a:t>
                      </a:r>
                      <a:endParaRPr lang="en-IN" sz="1400"/>
                    </a:p>
                  </a:txBody>
                  <a:tcPr marL="27074" marR="27074" marT="0" marB="0"/>
                </a:tc>
                <a:tc>
                  <a:txBody>
                    <a:bodyPr/>
                    <a:lstStyle/>
                    <a:p>
                      <a:r>
                        <a:rPr lang="en-US" sz="1400" kern="100">
                          <a:effectLst/>
                        </a:rPr>
                        <a:t>5</a:t>
                      </a:r>
                      <a:endParaRPr lang="en-IN" sz="1400"/>
                    </a:p>
                  </a:txBody>
                  <a:tcPr marL="27074" marR="27074" marT="0" marB="0"/>
                </a:tc>
                <a:tc>
                  <a:txBody>
                    <a:bodyPr/>
                    <a:lstStyle/>
                    <a:p>
                      <a:pPr algn="l">
                        <a:lnSpc>
                          <a:spcPct val="107000"/>
                        </a:lnSpc>
                        <a:spcAft>
                          <a:spcPts val="800"/>
                        </a:spcAft>
                        <a:tabLst>
                          <a:tab pos="4257675" algn="l"/>
                        </a:tabLst>
                      </a:pPr>
                      <a:r>
                        <a:rPr lang="en-US" sz="1400" kern="100" dirty="0">
                          <a:effectLst/>
                        </a:rPr>
                        <a:t>500</a:t>
                      </a:r>
                      <a:endParaRPr lang="en-IN"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extLst>
                  <a:ext uri="{0D108BD9-81ED-4DB2-BD59-A6C34878D82A}">
                    <a16:rowId xmlns:a16="http://schemas.microsoft.com/office/drawing/2014/main" val="4196233714"/>
                  </a:ext>
                </a:extLst>
              </a:tr>
              <a:tr h="318076">
                <a:tc>
                  <a:txBody>
                    <a:bodyPr/>
                    <a:lstStyle/>
                    <a:p>
                      <a:pPr algn="l">
                        <a:lnSpc>
                          <a:spcPct val="107000"/>
                        </a:lnSpc>
                        <a:spcAft>
                          <a:spcPts val="800"/>
                        </a:spcAft>
                        <a:tabLst>
                          <a:tab pos="4257675" algn="l"/>
                        </a:tabLst>
                      </a:pPr>
                      <a:r>
                        <a:rPr lang="en-US" sz="1400" kern="100">
                          <a:effectLst/>
                        </a:rPr>
                        <a:t>7.</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r>
                        <a:rPr lang="en-US" sz="1400" kern="100" dirty="0">
                          <a:effectLst/>
                        </a:rPr>
                        <a:t>WATER PUMP</a:t>
                      </a:r>
                      <a:endParaRPr lang="en-IN" sz="1400" dirty="0"/>
                    </a:p>
                  </a:txBody>
                  <a:tcPr marL="27074" marR="27074" marT="0" marB="0"/>
                </a:tc>
                <a:tc>
                  <a:txBody>
                    <a:bodyPr/>
                    <a:lstStyle/>
                    <a:p>
                      <a:r>
                        <a:rPr lang="en-US" sz="1400" kern="100" dirty="0">
                          <a:effectLst/>
                        </a:rPr>
                        <a:t>1</a:t>
                      </a:r>
                      <a:endParaRPr lang="en-IN" sz="1400" dirty="0"/>
                    </a:p>
                  </a:txBody>
                  <a:tcPr marL="27074" marR="27074" marT="0" marB="0"/>
                </a:tc>
                <a:tc>
                  <a:txBody>
                    <a:bodyPr/>
                    <a:lstStyle/>
                    <a:p>
                      <a:pPr algn="l">
                        <a:lnSpc>
                          <a:spcPct val="107000"/>
                        </a:lnSpc>
                        <a:spcAft>
                          <a:spcPts val="800"/>
                        </a:spcAft>
                        <a:tabLst>
                          <a:tab pos="4257675" algn="l"/>
                        </a:tabLst>
                      </a:pPr>
                      <a:r>
                        <a:rPr lang="en-US" sz="1400" kern="100" dirty="0">
                          <a:effectLst/>
                        </a:rPr>
                        <a:t>150</a:t>
                      </a:r>
                      <a:endParaRPr lang="en-IN"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extLst>
                  <a:ext uri="{0D108BD9-81ED-4DB2-BD59-A6C34878D82A}">
                    <a16:rowId xmlns:a16="http://schemas.microsoft.com/office/drawing/2014/main" val="78406215"/>
                  </a:ext>
                </a:extLst>
              </a:tr>
              <a:tr h="534988">
                <a:tc>
                  <a:txBody>
                    <a:bodyPr/>
                    <a:lstStyle/>
                    <a:p>
                      <a:pPr algn="l">
                        <a:lnSpc>
                          <a:spcPct val="107000"/>
                        </a:lnSpc>
                        <a:spcAft>
                          <a:spcPts val="800"/>
                        </a:spcAft>
                        <a:tabLst>
                          <a:tab pos="4257675" algn="l"/>
                        </a:tabLst>
                      </a:pPr>
                      <a:r>
                        <a:rPr lang="en-US" sz="1400" kern="100">
                          <a:effectLst/>
                        </a:rPr>
                        <a:t>8.</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algn="l">
                        <a:lnSpc>
                          <a:spcPct val="107000"/>
                        </a:lnSpc>
                        <a:spcAft>
                          <a:spcPts val="800"/>
                        </a:spcAft>
                        <a:tabLst>
                          <a:tab pos="4257675" algn="l"/>
                        </a:tabLst>
                      </a:pPr>
                      <a:r>
                        <a:rPr lang="en-US" sz="1400" kern="100">
                          <a:effectLst/>
                        </a:rPr>
                        <a:t>AURDIUNO BOARD</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algn="l">
                        <a:lnSpc>
                          <a:spcPct val="107000"/>
                        </a:lnSpc>
                        <a:spcAft>
                          <a:spcPts val="800"/>
                        </a:spcAft>
                        <a:tabLst>
                          <a:tab pos="4257675" algn="l"/>
                        </a:tabLst>
                      </a:pPr>
                      <a:r>
                        <a:rPr lang="en-US" sz="1400" kern="100">
                          <a:effectLst/>
                        </a:rPr>
                        <a:t>1</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r>
                        <a:rPr lang="en-US" sz="1400" kern="100" dirty="0">
                          <a:effectLst/>
                        </a:rPr>
                        <a:t>550</a:t>
                      </a:r>
                      <a:endParaRPr lang="en-IN" sz="1400" dirty="0"/>
                    </a:p>
                  </a:txBody>
                  <a:tcPr marL="27074" marR="27074" marT="0" marB="0"/>
                </a:tc>
                <a:extLst>
                  <a:ext uri="{0D108BD9-81ED-4DB2-BD59-A6C34878D82A}">
                    <a16:rowId xmlns:a16="http://schemas.microsoft.com/office/drawing/2014/main" val="2317593595"/>
                  </a:ext>
                </a:extLst>
              </a:tr>
              <a:tr h="209618">
                <a:tc>
                  <a:txBody>
                    <a:bodyPr/>
                    <a:lstStyle/>
                    <a:p>
                      <a:pPr algn="l">
                        <a:lnSpc>
                          <a:spcPct val="107000"/>
                        </a:lnSpc>
                        <a:spcAft>
                          <a:spcPts val="800"/>
                        </a:spcAft>
                        <a:tabLst>
                          <a:tab pos="4257675" algn="l"/>
                        </a:tabLst>
                      </a:pPr>
                      <a:r>
                        <a:rPr lang="en-US" sz="1400" kern="100">
                          <a:effectLst/>
                        </a:rPr>
                        <a:t>9.</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algn="l">
                        <a:lnSpc>
                          <a:spcPct val="107000"/>
                        </a:lnSpc>
                        <a:spcAft>
                          <a:spcPts val="800"/>
                        </a:spcAft>
                        <a:tabLst>
                          <a:tab pos="4257675" algn="l"/>
                        </a:tabLst>
                      </a:pPr>
                      <a:r>
                        <a:rPr lang="en-US" sz="1400" kern="100">
                          <a:effectLst/>
                        </a:rPr>
                        <a:t>BATTERIES</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algn="l">
                        <a:lnSpc>
                          <a:spcPct val="107000"/>
                        </a:lnSpc>
                        <a:spcAft>
                          <a:spcPts val="800"/>
                        </a:spcAft>
                        <a:tabLst>
                          <a:tab pos="4257675" algn="l"/>
                        </a:tabLst>
                      </a:pPr>
                      <a:r>
                        <a:rPr lang="en-US" sz="1400" kern="100">
                          <a:effectLst/>
                        </a:rPr>
                        <a:t>3-4</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r>
                        <a:rPr lang="en-US" sz="1400" kern="100" dirty="0">
                          <a:effectLst/>
                        </a:rPr>
                        <a:t>200</a:t>
                      </a:r>
                      <a:endParaRPr lang="en-IN" sz="1400" dirty="0"/>
                    </a:p>
                  </a:txBody>
                  <a:tcPr marL="27074" marR="27074" marT="0" marB="0"/>
                </a:tc>
                <a:extLst>
                  <a:ext uri="{0D108BD9-81ED-4DB2-BD59-A6C34878D82A}">
                    <a16:rowId xmlns:a16="http://schemas.microsoft.com/office/drawing/2014/main" val="2662397541"/>
                  </a:ext>
                </a:extLst>
              </a:tr>
              <a:tr h="236109">
                <a:tc>
                  <a:txBody>
                    <a:bodyPr/>
                    <a:lstStyle/>
                    <a:p>
                      <a:pPr algn="l">
                        <a:lnSpc>
                          <a:spcPct val="107000"/>
                        </a:lnSpc>
                        <a:spcAft>
                          <a:spcPts val="800"/>
                        </a:spcAft>
                        <a:tabLst>
                          <a:tab pos="4257675" algn="l"/>
                        </a:tabLst>
                      </a:pPr>
                      <a:r>
                        <a:rPr lang="en-US" sz="1400" kern="100">
                          <a:effectLst/>
                        </a:rPr>
                        <a:t>10.</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algn="l">
                        <a:lnSpc>
                          <a:spcPct val="107000"/>
                        </a:lnSpc>
                        <a:spcAft>
                          <a:spcPts val="800"/>
                        </a:spcAft>
                        <a:tabLst>
                          <a:tab pos="4257675" algn="l"/>
                        </a:tabLst>
                      </a:pPr>
                      <a:r>
                        <a:rPr lang="en-US" sz="1400" kern="100">
                          <a:effectLst/>
                        </a:rPr>
                        <a:t>TRAY</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algn="l">
                        <a:lnSpc>
                          <a:spcPct val="107000"/>
                        </a:lnSpc>
                        <a:spcAft>
                          <a:spcPts val="800"/>
                        </a:spcAft>
                        <a:tabLst>
                          <a:tab pos="4257675" algn="l"/>
                        </a:tabLst>
                      </a:pPr>
                      <a:r>
                        <a:rPr lang="en-US" sz="1400" kern="100">
                          <a:effectLst/>
                        </a:rPr>
                        <a:t>1</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r>
                        <a:rPr lang="en-US" sz="1400" kern="100" dirty="0">
                          <a:effectLst/>
                        </a:rPr>
                        <a:t>400</a:t>
                      </a:r>
                      <a:endParaRPr lang="en-IN" sz="1400" dirty="0"/>
                    </a:p>
                  </a:txBody>
                  <a:tcPr marL="27074" marR="27074" marT="0" marB="0"/>
                </a:tc>
                <a:extLst>
                  <a:ext uri="{0D108BD9-81ED-4DB2-BD59-A6C34878D82A}">
                    <a16:rowId xmlns:a16="http://schemas.microsoft.com/office/drawing/2014/main" val="1988665900"/>
                  </a:ext>
                </a:extLst>
              </a:tr>
              <a:tr h="426532">
                <a:tc>
                  <a:txBody>
                    <a:bodyPr/>
                    <a:lstStyle/>
                    <a:p>
                      <a:pPr algn="l">
                        <a:lnSpc>
                          <a:spcPct val="107000"/>
                        </a:lnSpc>
                        <a:spcAft>
                          <a:spcPts val="800"/>
                        </a:spcAft>
                        <a:tabLst>
                          <a:tab pos="4257675" algn="l"/>
                        </a:tabLst>
                      </a:pPr>
                      <a:r>
                        <a:rPr lang="en-US" sz="1400" kern="100">
                          <a:effectLst/>
                        </a:rPr>
                        <a:t>11.</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algn="l">
                        <a:lnSpc>
                          <a:spcPct val="107000"/>
                        </a:lnSpc>
                        <a:spcAft>
                          <a:spcPts val="800"/>
                        </a:spcAft>
                        <a:tabLst>
                          <a:tab pos="4257675" algn="l"/>
                        </a:tabLst>
                      </a:pPr>
                      <a:r>
                        <a:rPr lang="en-US" sz="1400" kern="100">
                          <a:effectLst/>
                        </a:rPr>
                        <a:t>SOIL AND SEEDS</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algn="l">
                        <a:lnSpc>
                          <a:spcPct val="107000"/>
                        </a:lnSpc>
                        <a:spcAft>
                          <a:spcPts val="800"/>
                        </a:spcAft>
                        <a:tabLst>
                          <a:tab pos="4257675" algn="l"/>
                        </a:tabLst>
                      </a:pPr>
                      <a:r>
                        <a:rPr lang="en-US" sz="1400" kern="100">
                          <a:effectLst/>
                        </a:rPr>
                        <a:t> </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r>
                        <a:rPr lang="en-US" sz="1400" kern="100" dirty="0">
                          <a:effectLst/>
                        </a:rPr>
                        <a:t>250</a:t>
                      </a:r>
                      <a:endParaRPr lang="en-IN" sz="1400" dirty="0"/>
                    </a:p>
                  </a:txBody>
                  <a:tcPr marL="27074" marR="27074" marT="0" marB="0"/>
                </a:tc>
                <a:extLst>
                  <a:ext uri="{0D108BD9-81ED-4DB2-BD59-A6C34878D82A}">
                    <a16:rowId xmlns:a16="http://schemas.microsoft.com/office/drawing/2014/main" val="1363865752"/>
                  </a:ext>
                </a:extLst>
              </a:tr>
              <a:tr h="318076">
                <a:tc>
                  <a:txBody>
                    <a:bodyPr/>
                    <a:lstStyle/>
                    <a:p>
                      <a:pPr algn="l">
                        <a:lnSpc>
                          <a:spcPct val="107000"/>
                        </a:lnSpc>
                        <a:spcAft>
                          <a:spcPts val="800"/>
                        </a:spcAft>
                        <a:tabLst>
                          <a:tab pos="4257675" algn="l"/>
                        </a:tabLst>
                      </a:pPr>
                      <a:r>
                        <a:rPr lang="en-US" sz="1400" kern="100">
                          <a:effectLst/>
                        </a:rPr>
                        <a:t>12.</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algn="l">
                        <a:lnSpc>
                          <a:spcPct val="107000"/>
                        </a:lnSpc>
                        <a:spcAft>
                          <a:spcPts val="800"/>
                        </a:spcAft>
                        <a:tabLst>
                          <a:tab pos="4257675" algn="l"/>
                        </a:tabLst>
                      </a:pPr>
                      <a:r>
                        <a:rPr lang="en-US" sz="1400" kern="100">
                          <a:effectLst/>
                        </a:rPr>
                        <a:t>MANNUARE</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algn="l">
                        <a:lnSpc>
                          <a:spcPct val="107000"/>
                        </a:lnSpc>
                        <a:spcAft>
                          <a:spcPts val="800"/>
                        </a:spcAft>
                        <a:tabLst>
                          <a:tab pos="4257675" algn="l"/>
                        </a:tabLst>
                      </a:pPr>
                      <a:r>
                        <a:rPr lang="en-US" sz="1400" kern="100">
                          <a:effectLst/>
                        </a:rPr>
                        <a:t> </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r>
                        <a:rPr lang="en-US" sz="1400" kern="100" dirty="0">
                          <a:effectLst/>
                        </a:rPr>
                        <a:t>200</a:t>
                      </a:r>
                      <a:endParaRPr lang="en-IN" sz="1400" dirty="0"/>
                    </a:p>
                  </a:txBody>
                  <a:tcPr marL="27074" marR="27074" marT="0" marB="0"/>
                </a:tc>
                <a:extLst>
                  <a:ext uri="{0D108BD9-81ED-4DB2-BD59-A6C34878D82A}">
                    <a16:rowId xmlns:a16="http://schemas.microsoft.com/office/drawing/2014/main" val="2581357606"/>
                  </a:ext>
                </a:extLst>
              </a:tr>
              <a:tr h="264902">
                <a:tc>
                  <a:txBody>
                    <a:bodyPr/>
                    <a:lstStyle/>
                    <a:p>
                      <a:pPr algn="l">
                        <a:lnSpc>
                          <a:spcPct val="107000"/>
                        </a:lnSpc>
                        <a:spcAft>
                          <a:spcPts val="800"/>
                        </a:spcAft>
                        <a:tabLst>
                          <a:tab pos="4257675" algn="l"/>
                        </a:tabLst>
                      </a:pPr>
                      <a:r>
                        <a:rPr lang="en-US" sz="1400" kern="100">
                          <a:effectLst/>
                        </a:rPr>
                        <a:t>13.</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algn="l">
                        <a:lnSpc>
                          <a:spcPct val="107000"/>
                        </a:lnSpc>
                        <a:spcAft>
                          <a:spcPts val="800"/>
                        </a:spcAft>
                        <a:tabLst>
                          <a:tab pos="4257675" algn="l"/>
                        </a:tabLst>
                      </a:pPr>
                      <a:r>
                        <a:rPr lang="en-US" sz="1400" kern="100">
                          <a:effectLst/>
                        </a:rPr>
                        <a:t>MOTORS</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algn="l">
                        <a:lnSpc>
                          <a:spcPct val="107000"/>
                        </a:lnSpc>
                        <a:spcAft>
                          <a:spcPts val="800"/>
                        </a:spcAft>
                        <a:tabLst>
                          <a:tab pos="4257675" algn="l"/>
                        </a:tabLst>
                      </a:pPr>
                      <a:r>
                        <a:rPr lang="en-US" sz="1400" kern="100">
                          <a:effectLst/>
                        </a:rPr>
                        <a:t>1</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r>
                        <a:rPr lang="en-US" sz="1400" kern="100" dirty="0">
                          <a:effectLst/>
                        </a:rPr>
                        <a:t>150</a:t>
                      </a:r>
                      <a:endParaRPr lang="en-IN" sz="1400" dirty="0"/>
                    </a:p>
                  </a:txBody>
                  <a:tcPr marL="27074" marR="27074" marT="0" marB="0"/>
                </a:tc>
                <a:extLst>
                  <a:ext uri="{0D108BD9-81ED-4DB2-BD59-A6C34878D82A}">
                    <a16:rowId xmlns:a16="http://schemas.microsoft.com/office/drawing/2014/main" val="1361558986"/>
                  </a:ext>
                </a:extLst>
              </a:tr>
              <a:tr h="241868">
                <a:tc gridSpan="4">
                  <a:txBody>
                    <a:bodyPr/>
                    <a:lstStyle/>
                    <a:p>
                      <a:pPr algn="l">
                        <a:lnSpc>
                          <a:spcPct val="107000"/>
                        </a:lnSpc>
                        <a:spcAft>
                          <a:spcPts val="800"/>
                        </a:spcAft>
                        <a:tabLst>
                          <a:tab pos="4257675" algn="l"/>
                        </a:tabLst>
                      </a:pPr>
                      <a:r>
                        <a:rPr lang="en-US" sz="1400" kern="100" dirty="0">
                          <a:effectLst/>
                        </a:rPr>
                        <a:t>                                           TOTAL                                 5450</a:t>
                      </a:r>
                      <a:endParaRPr lang="en-IN"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4143131871"/>
                  </a:ext>
                </a:extLst>
              </a:tr>
            </a:tbl>
          </a:graphicData>
        </a:graphic>
      </p:graphicFrame>
    </p:spTree>
    <p:extLst>
      <p:ext uri="{BB962C8B-B14F-4D97-AF65-F5344CB8AC3E}">
        <p14:creationId xmlns:p14="http://schemas.microsoft.com/office/powerpoint/2010/main" val="1499713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nvPr>
        </p:nvGraphicFramePr>
        <p:xfrm>
          <a:off x="1357312" y="1057274"/>
          <a:ext cx="9186862" cy="5281930"/>
        </p:xfrm>
        <a:graphic>
          <a:graphicData uri="http://schemas.openxmlformats.org/drawingml/2006/table">
            <a:tbl>
              <a:tblPr firstRow="1" bandRow="1">
                <a:tableStyleId>{5C22544A-7EE6-4342-B048-85BDC9FD1C3A}</a:tableStyleId>
              </a:tblPr>
              <a:tblGrid>
                <a:gridCol w="2274094">
                  <a:extLst>
                    <a:ext uri="{9D8B030D-6E8A-4147-A177-3AD203B41FA5}">
                      <a16:colId xmlns:a16="http://schemas.microsoft.com/office/drawing/2014/main" val="20000"/>
                    </a:ext>
                  </a:extLst>
                </a:gridCol>
                <a:gridCol w="2304256">
                  <a:extLst>
                    <a:ext uri="{9D8B030D-6E8A-4147-A177-3AD203B41FA5}">
                      <a16:colId xmlns:a16="http://schemas.microsoft.com/office/drawing/2014/main" val="20001"/>
                    </a:ext>
                  </a:extLst>
                </a:gridCol>
                <a:gridCol w="2304256">
                  <a:extLst>
                    <a:ext uri="{9D8B030D-6E8A-4147-A177-3AD203B41FA5}">
                      <a16:colId xmlns:a16="http://schemas.microsoft.com/office/drawing/2014/main" val="20002"/>
                    </a:ext>
                  </a:extLst>
                </a:gridCol>
                <a:gridCol w="2304256">
                  <a:extLst>
                    <a:ext uri="{9D8B030D-6E8A-4147-A177-3AD203B41FA5}">
                      <a16:colId xmlns:a16="http://schemas.microsoft.com/office/drawing/2014/main" val="20003"/>
                    </a:ext>
                  </a:extLst>
                </a:gridCol>
              </a:tblGrid>
              <a:tr h="321469">
                <a:tc>
                  <a:txBody>
                    <a:bodyPr/>
                    <a:lstStyle/>
                    <a:p>
                      <a:r>
                        <a:rPr lang="en-IN" dirty="0"/>
                        <a:t>SL.NO</a:t>
                      </a:r>
                      <a:endParaRPr lang="en-US" dirty="0"/>
                    </a:p>
                  </a:txBody>
                  <a:tcPr/>
                </a:tc>
                <a:tc>
                  <a:txBody>
                    <a:bodyPr/>
                    <a:lstStyle/>
                    <a:p>
                      <a:r>
                        <a:rPr lang="en-IN" dirty="0"/>
                        <a:t>COMPONENTS</a:t>
                      </a:r>
                      <a:endParaRPr lang="en-US" dirty="0"/>
                    </a:p>
                  </a:txBody>
                  <a:tcPr/>
                </a:tc>
                <a:tc>
                  <a:txBody>
                    <a:bodyPr/>
                    <a:lstStyle/>
                    <a:p>
                      <a:r>
                        <a:rPr lang="en-IN" dirty="0"/>
                        <a:t>PURCHASED</a:t>
                      </a:r>
                      <a:endParaRPr lang="en-US" dirty="0"/>
                    </a:p>
                  </a:txBody>
                  <a:tcPr/>
                </a:tc>
                <a:tc>
                  <a:txBody>
                    <a:bodyPr/>
                    <a:lstStyle/>
                    <a:p>
                      <a:r>
                        <a:rPr lang="en-IN" dirty="0"/>
                        <a:t>NOT</a:t>
                      </a:r>
                      <a:r>
                        <a:rPr lang="en-IN" baseline="0" dirty="0"/>
                        <a:t> PURCHASED</a:t>
                      </a:r>
                      <a:endParaRPr lang="en-US" dirty="0"/>
                    </a:p>
                  </a:txBody>
                  <a:tcPr/>
                </a:tc>
                <a:extLst>
                  <a:ext uri="{0D108BD9-81ED-4DB2-BD59-A6C34878D82A}">
                    <a16:rowId xmlns:a16="http://schemas.microsoft.com/office/drawing/2014/main" val="10000"/>
                  </a:ext>
                </a:extLst>
              </a:tr>
              <a:tr h="321469">
                <a:tc>
                  <a:txBody>
                    <a:bodyPr/>
                    <a:lstStyle/>
                    <a:p>
                      <a:pPr algn="l">
                        <a:lnSpc>
                          <a:spcPct val="107000"/>
                        </a:lnSpc>
                        <a:spcAft>
                          <a:spcPts val="800"/>
                        </a:spcAft>
                        <a:tabLst>
                          <a:tab pos="4257675" algn="l"/>
                        </a:tabLst>
                      </a:pPr>
                      <a:r>
                        <a:rPr lang="en-US" sz="1800" b="1" kern="100" dirty="0">
                          <a:effectLst/>
                        </a:rPr>
                        <a:t>1.</a:t>
                      </a:r>
                      <a:endPar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r>
                        <a:rPr lang="en-US" sz="1800" b="1" kern="100" dirty="0">
                          <a:effectLst/>
                        </a:rPr>
                        <a:t>DHT11 SENSOR</a:t>
                      </a:r>
                      <a:endParaRPr lang="en-IN" sz="1800" b="1" dirty="0"/>
                    </a:p>
                  </a:txBody>
                  <a:tcPr marL="27074" marR="27074" marT="0" marB="0"/>
                </a:tc>
                <a:tc>
                  <a:txBody>
                    <a:bodyPr/>
                    <a:lstStyle/>
                    <a:p>
                      <a:pPr algn="ctr"/>
                      <a:r>
                        <a:rPr lang="en-IN" sz="3200" dirty="0">
                          <a:sym typeface="Wingdings"/>
                        </a:rPr>
                        <a:t></a:t>
                      </a:r>
                      <a:endParaRPr lang="en-IN" sz="3200" dirty="0"/>
                    </a:p>
                  </a:txBody>
                  <a:tcPr marL="27074" marR="27074" marT="0" marB="0"/>
                </a:tc>
                <a:tc>
                  <a:txBody>
                    <a:bodyPr/>
                    <a:lstStyle/>
                    <a:p>
                      <a:pPr algn="l">
                        <a:lnSpc>
                          <a:spcPct val="107000"/>
                        </a:lnSpc>
                        <a:spcAft>
                          <a:spcPts val="800"/>
                        </a:spcAft>
                        <a:tabLst>
                          <a:tab pos="4257675" algn="l"/>
                        </a:tabLst>
                      </a:pPr>
                      <a:endParaRPr lang="en-IN"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extLst>
                  <a:ext uri="{0D108BD9-81ED-4DB2-BD59-A6C34878D82A}">
                    <a16:rowId xmlns:a16="http://schemas.microsoft.com/office/drawing/2014/main" val="10001"/>
                  </a:ext>
                </a:extLst>
              </a:tr>
              <a:tr h="321469">
                <a:tc>
                  <a:txBody>
                    <a:bodyPr/>
                    <a:lstStyle/>
                    <a:p>
                      <a:pPr algn="l">
                        <a:lnSpc>
                          <a:spcPct val="107000"/>
                        </a:lnSpc>
                        <a:spcAft>
                          <a:spcPts val="800"/>
                        </a:spcAft>
                        <a:tabLst>
                          <a:tab pos="4257675" algn="l"/>
                        </a:tabLst>
                      </a:pPr>
                      <a:r>
                        <a:rPr lang="en-US" sz="1800" b="1" kern="100" dirty="0">
                          <a:effectLst/>
                        </a:rPr>
                        <a:t>2.</a:t>
                      </a:r>
                      <a:endPar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r>
                        <a:rPr lang="en-US" sz="1800" b="1" kern="100" dirty="0">
                          <a:effectLst/>
                        </a:rPr>
                        <a:t>SOIL MOISTURE  SENSOR</a:t>
                      </a:r>
                      <a:endParaRPr lang="en-IN" sz="1800" b="1" dirty="0"/>
                    </a:p>
                  </a:txBody>
                  <a:tcPr marL="27074" marR="27074"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IN" sz="2800" dirty="0">
                          <a:sym typeface="Wingdings"/>
                        </a:rPr>
                        <a:t></a:t>
                      </a:r>
                      <a:endParaRPr lang="en-IN" sz="2800" dirty="0"/>
                    </a:p>
                    <a:p>
                      <a:pPr algn="ctr"/>
                      <a:endParaRPr lang="en-IN" sz="2800" dirty="0"/>
                    </a:p>
                  </a:txBody>
                  <a:tcPr marL="27074" marR="27074" marT="0" marB="0"/>
                </a:tc>
                <a:tc>
                  <a:txBody>
                    <a:bodyPr/>
                    <a:lstStyle/>
                    <a:p>
                      <a:pPr algn="ctr">
                        <a:lnSpc>
                          <a:spcPct val="107000"/>
                        </a:lnSpc>
                        <a:spcAft>
                          <a:spcPts val="800"/>
                        </a:spcAft>
                        <a:tabLst>
                          <a:tab pos="4257675" algn="l"/>
                        </a:tabLst>
                      </a:pPr>
                      <a:endParaRPr lang="en-IN" sz="2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extLst>
                  <a:ext uri="{0D108BD9-81ED-4DB2-BD59-A6C34878D82A}">
                    <a16:rowId xmlns:a16="http://schemas.microsoft.com/office/drawing/2014/main" val="10002"/>
                  </a:ext>
                </a:extLst>
              </a:tr>
              <a:tr h="321469">
                <a:tc>
                  <a:txBody>
                    <a:bodyPr/>
                    <a:lstStyle/>
                    <a:p>
                      <a:pPr algn="l">
                        <a:lnSpc>
                          <a:spcPct val="107000"/>
                        </a:lnSpc>
                        <a:spcAft>
                          <a:spcPts val="800"/>
                        </a:spcAft>
                        <a:tabLst>
                          <a:tab pos="4257675" algn="l"/>
                        </a:tabLst>
                      </a:pPr>
                      <a:r>
                        <a:rPr lang="en-US" sz="1800" b="1" kern="100">
                          <a:effectLst/>
                        </a:rPr>
                        <a:t>3.</a:t>
                      </a:r>
                      <a:endParaRPr lang="en-IN" sz="18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r>
                        <a:rPr lang="en-US" sz="1800" b="1" kern="100" dirty="0">
                          <a:effectLst/>
                        </a:rPr>
                        <a:t>PH SENSOR</a:t>
                      </a:r>
                      <a:endParaRPr lang="en-IN" sz="1800" b="1" dirty="0"/>
                    </a:p>
                  </a:txBody>
                  <a:tcPr marL="27074" marR="27074"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IN" sz="2800" dirty="0">
                          <a:sym typeface="Wingdings"/>
                        </a:rPr>
                        <a:t></a:t>
                      </a:r>
                      <a:endParaRPr lang="en-IN" sz="2800" dirty="0"/>
                    </a:p>
                    <a:p>
                      <a:pPr algn="ctr"/>
                      <a:endParaRPr lang="en-IN" sz="2800" dirty="0"/>
                    </a:p>
                  </a:txBody>
                  <a:tcPr marL="27074" marR="27074" marT="0" marB="0"/>
                </a:tc>
                <a:tc>
                  <a:txBody>
                    <a:bodyPr/>
                    <a:lstStyle/>
                    <a:p>
                      <a:pPr algn="ctr">
                        <a:lnSpc>
                          <a:spcPct val="107000"/>
                        </a:lnSpc>
                        <a:spcAft>
                          <a:spcPts val="800"/>
                        </a:spcAft>
                        <a:tabLst>
                          <a:tab pos="4257675" algn="l"/>
                        </a:tabLst>
                      </a:pPr>
                      <a:endParaRPr lang="en-IN" sz="2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extLst>
                  <a:ext uri="{0D108BD9-81ED-4DB2-BD59-A6C34878D82A}">
                    <a16:rowId xmlns:a16="http://schemas.microsoft.com/office/drawing/2014/main" val="10003"/>
                  </a:ext>
                </a:extLst>
              </a:tr>
              <a:tr h="321469">
                <a:tc>
                  <a:txBody>
                    <a:bodyPr/>
                    <a:lstStyle/>
                    <a:p>
                      <a:pPr algn="l">
                        <a:lnSpc>
                          <a:spcPct val="107000"/>
                        </a:lnSpc>
                        <a:spcAft>
                          <a:spcPts val="800"/>
                        </a:spcAft>
                        <a:tabLst>
                          <a:tab pos="4257675" algn="l"/>
                        </a:tabLst>
                      </a:pPr>
                      <a:r>
                        <a:rPr lang="en-US" sz="1800" b="1" kern="100">
                          <a:effectLst/>
                        </a:rPr>
                        <a:t>4.</a:t>
                      </a:r>
                      <a:endParaRPr lang="en-IN" sz="18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r>
                        <a:rPr lang="en-US" sz="1800" b="1" kern="100" dirty="0">
                          <a:effectLst/>
                        </a:rPr>
                        <a:t>WATER LEVEL INDICATOR</a:t>
                      </a:r>
                      <a:endParaRPr lang="en-IN" sz="1800" b="1" dirty="0"/>
                    </a:p>
                  </a:txBody>
                  <a:tcPr marL="27074" marR="27074"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IN" sz="2800" dirty="0">
                          <a:sym typeface="Wingdings"/>
                        </a:rPr>
                        <a:t></a:t>
                      </a:r>
                      <a:endParaRPr lang="en-IN" sz="2800" dirty="0"/>
                    </a:p>
                    <a:p>
                      <a:pPr algn="ctr"/>
                      <a:endParaRPr lang="en-IN" sz="2800" dirty="0"/>
                    </a:p>
                  </a:txBody>
                  <a:tcPr marL="27074" marR="27074" marT="0" marB="0"/>
                </a:tc>
                <a:tc>
                  <a:txBody>
                    <a:bodyPr/>
                    <a:lstStyle/>
                    <a:p>
                      <a:pPr algn="ctr">
                        <a:lnSpc>
                          <a:spcPct val="107000"/>
                        </a:lnSpc>
                        <a:spcAft>
                          <a:spcPts val="800"/>
                        </a:spcAft>
                        <a:tabLst>
                          <a:tab pos="4257675" algn="l"/>
                        </a:tabLst>
                      </a:pPr>
                      <a:endParaRPr lang="en-IN" sz="2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extLst>
                  <a:ext uri="{0D108BD9-81ED-4DB2-BD59-A6C34878D82A}">
                    <a16:rowId xmlns:a16="http://schemas.microsoft.com/office/drawing/2014/main" val="10004"/>
                  </a:ext>
                </a:extLst>
              </a:tr>
              <a:tr h="321469">
                <a:tc>
                  <a:txBody>
                    <a:bodyPr/>
                    <a:lstStyle/>
                    <a:p>
                      <a:pPr algn="l">
                        <a:lnSpc>
                          <a:spcPct val="107000"/>
                        </a:lnSpc>
                        <a:spcAft>
                          <a:spcPts val="800"/>
                        </a:spcAft>
                        <a:tabLst>
                          <a:tab pos="4257675" algn="l"/>
                        </a:tabLst>
                      </a:pPr>
                      <a:r>
                        <a:rPr lang="en-US" sz="1800" b="1" kern="100">
                          <a:effectLst/>
                        </a:rPr>
                        <a:t>5.</a:t>
                      </a:r>
                      <a:endParaRPr lang="en-IN" sz="18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r>
                        <a:rPr lang="en-US" sz="1800" b="1" kern="100" dirty="0">
                          <a:effectLst/>
                        </a:rPr>
                        <a:t>IRRIGATION PIPE</a:t>
                      </a:r>
                      <a:endParaRPr lang="en-IN" sz="1800" b="1" dirty="0"/>
                    </a:p>
                  </a:txBody>
                  <a:tcPr marL="27074" marR="27074"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IN" sz="2800" dirty="0">
                          <a:sym typeface="Wingdings"/>
                        </a:rPr>
                        <a:t></a:t>
                      </a:r>
                      <a:endParaRPr lang="en-IN" sz="2800" dirty="0"/>
                    </a:p>
                    <a:p>
                      <a:pPr algn="ctr"/>
                      <a:endParaRPr lang="en-IN" sz="2800" dirty="0"/>
                    </a:p>
                  </a:txBody>
                  <a:tcPr marL="27074" marR="27074" marT="0" marB="0"/>
                </a:tc>
                <a:tc>
                  <a:txBody>
                    <a:bodyPr/>
                    <a:lstStyle/>
                    <a:p>
                      <a:pPr algn="ctr">
                        <a:lnSpc>
                          <a:spcPct val="107000"/>
                        </a:lnSpc>
                        <a:spcAft>
                          <a:spcPts val="800"/>
                        </a:spcAft>
                        <a:tabLst>
                          <a:tab pos="4257675" algn="l"/>
                        </a:tabLst>
                      </a:pPr>
                      <a:endParaRPr lang="en-IN" sz="2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extLst>
                  <a:ext uri="{0D108BD9-81ED-4DB2-BD59-A6C34878D82A}">
                    <a16:rowId xmlns:a16="http://schemas.microsoft.com/office/drawing/2014/main" val="10005"/>
                  </a:ext>
                </a:extLst>
              </a:tr>
              <a:tr h="321469">
                <a:tc>
                  <a:txBody>
                    <a:bodyPr/>
                    <a:lstStyle/>
                    <a:p>
                      <a:pPr algn="l">
                        <a:lnSpc>
                          <a:spcPct val="107000"/>
                        </a:lnSpc>
                        <a:spcAft>
                          <a:spcPts val="800"/>
                        </a:spcAft>
                        <a:tabLst>
                          <a:tab pos="4257675" algn="l"/>
                        </a:tabLst>
                      </a:pPr>
                      <a:r>
                        <a:rPr lang="en-US" sz="1800" b="1" kern="100">
                          <a:effectLst/>
                        </a:rPr>
                        <a:t>6.</a:t>
                      </a:r>
                      <a:endParaRPr lang="en-IN" sz="18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r>
                        <a:rPr lang="en-US" sz="1800" b="1" kern="100" dirty="0">
                          <a:effectLst/>
                        </a:rPr>
                        <a:t>SPRINKLER</a:t>
                      </a:r>
                      <a:endParaRPr lang="en-IN" sz="1800" b="1" dirty="0"/>
                    </a:p>
                  </a:txBody>
                  <a:tcPr marL="27074" marR="27074" marT="0" marB="0"/>
                </a:tc>
                <a:tc>
                  <a:txBody>
                    <a:bodyPr/>
                    <a:lstStyle/>
                    <a:p>
                      <a:pPr algn="ctr"/>
                      <a:endParaRPr lang="en-IN" sz="2800" dirty="0"/>
                    </a:p>
                  </a:txBody>
                  <a:tcPr marL="27074" marR="27074" marT="0" marB="0"/>
                </a:tc>
                <a:tc>
                  <a:txBody>
                    <a:bodyPr/>
                    <a:lstStyle/>
                    <a:p>
                      <a:pPr marL="0" marR="0" indent="0" algn="ctr" defTabSz="457200" rtl="0" eaLnBrk="1" fontAlgn="auto" latinLnBrk="0" hangingPunct="1">
                        <a:lnSpc>
                          <a:spcPct val="107000"/>
                        </a:lnSpc>
                        <a:spcBef>
                          <a:spcPts val="0"/>
                        </a:spcBef>
                        <a:spcAft>
                          <a:spcPts val="800"/>
                        </a:spcAft>
                        <a:buClrTx/>
                        <a:buSzTx/>
                        <a:buFontTx/>
                        <a:buNone/>
                        <a:tabLst>
                          <a:tab pos="4257675" algn="l"/>
                        </a:tabLst>
                        <a:defRPr/>
                      </a:pPr>
                      <a:r>
                        <a:rPr lang="en-IN" sz="2800" dirty="0">
                          <a:sym typeface="Wingdings"/>
                        </a:rPr>
                        <a:t></a:t>
                      </a:r>
                      <a:endParaRPr lang="en-IN" sz="2800" dirty="0"/>
                    </a:p>
                    <a:p>
                      <a:pPr algn="ctr">
                        <a:lnSpc>
                          <a:spcPct val="107000"/>
                        </a:lnSpc>
                        <a:spcAft>
                          <a:spcPts val="800"/>
                        </a:spcAft>
                        <a:tabLst>
                          <a:tab pos="4257675" algn="l"/>
                        </a:tabLst>
                      </a:pPr>
                      <a:endParaRPr lang="en-IN" sz="2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extLst>
                  <a:ext uri="{0D108BD9-81ED-4DB2-BD59-A6C34878D82A}">
                    <a16:rowId xmlns:a16="http://schemas.microsoft.com/office/drawing/2014/main" val="10006"/>
                  </a:ext>
                </a:extLst>
              </a:tr>
            </a:tbl>
          </a:graphicData>
        </a:graphic>
      </p:graphicFrame>
      <p:sp>
        <p:nvSpPr>
          <p:cNvPr id="5" name="TextBox 4"/>
          <p:cNvSpPr txBox="1"/>
          <p:nvPr/>
        </p:nvSpPr>
        <p:spPr>
          <a:xfrm>
            <a:off x="1028700" y="414338"/>
            <a:ext cx="7572375" cy="523220"/>
          </a:xfrm>
          <a:prstGeom prst="rect">
            <a:avLst/>
          </a:prstGeom>
          <a:noFill/>
        </p:spPr>
        <p:txBody>
          <a:bodyPr wrap="square" rtlCol="0">
            <a:spAutoFit/>
          </a:bodyPr>
          <a:lstStyle/>
          <a:p>
            <a:r>
              <a:rPr lang="en-IN" sz="2800" b="1" dirty="0"/>
              <a:t>STATUS OF COMPONENTS PURCHASED</a:t>
            </a:r>
            <a:endParaRPr lang="en-US" sz="2800" b="1"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aphicFrame>
        <p:nvGraphicFramePr>
          <p:cNvPr id="4" name="Content Placeholder 3"/>
          <p:cNvGraphicFramePr>
            <a:graphicFrameLocks noGrp="1"/>
          </p:cNvGraphicFramePr>
          <p:nvPr>
            <p:ph idx="1"/>
          </p:nvPr>
        </p:nvGraphicFramePr>
        <p:xfrm>
          <a:off x="684213" y="685800"/>
          <a:ext cx="10260012" cy="6059521"/>
        </p:xfrm>
        <a:graphic>
          <a:graphicData uri="http://schemas.openxmlformats.org/drawingml/2006/table">
            <a:tbl>
              <a:tblPr firstRow="1" bandRow="1">
                <a:tableStyleId>{5C22544A-7EE6-4342-B048-85BDC9FD1C3A}</a:tableStyleId>
              </a:tblPr>
              <a:tblGrid>
                <a:gridCol w="2565003">
                  <a:extLst>
                    <a:ext uri="{9D8B030D-6E8A-4147-A177-3AD203B41FA5}">
                      <a16:colId xmlns:a16="http://schemas.microsoft.com/office/drawing/2014/main" val="20000"/>
                    </a:ext>
                  </a:extLst>
                </a:gridCol>
                <a:gridCol w="2565003">
                  <a:extLst>
                    <a:ext uri="{9D8B030D-6E8A-4147-A177-3AD203B41FA5}">
                      <a16:colId xmlns:a16="http://schemas.microsoft.com/office/drawing/2014/main" val="20001"/>
                    </a:ext>
                  </a:extLst>
                </a:gridCol>
                <a:gridCol w="2565003">
                  <a:extLst>
                    <a:ext uri="{9D8B030D-6E8A-4147-A177-3AD203B41FA5}">
                      <a16:colId xmlns:a16="http://schemas.microsoft.com/office/drawing/2014/main" val="20002"/>
                    </a:ext>
                  </a:extLst>
                </a:gridCol>
                <a:gridCol w="2565003">
                  <a:extLst>
                    <a:ext uri="{9D8B030D-6E8A-4147-A177-3AD203B41FA5}">
                      <a16:colId xmlns:a16="http://schemas.microsoft.com/office/drawing/2014/main" val="20003"/>
                    </a:ext>
                  </a:extLst>
                </a:gridCol>
              </a:tblGrid>
              <a:tr h="510638">
                <a:tc>
                  <a:txBody>
                    <a:bodyPr/>
                    <a:lstStyle/>
                    <a:p>
                      <a:r>
                        <a:rPr lang="en-IN" dirty="0"/>
                        <a:t>SL.NO</a:t>
                      </a:r>
                      <a:endParaRPr lang="en-US" dirty="0"/>
                    </a:p>
                  </a:txBody>
                  <a:tcPr/>
                </a:tc>
                <a:tc>
                  <a:txBody>
                    <a:bodyPr/>
                    <a:lstStyle/>
                    <a:p>
                      <a:r>
                        <a:rPr lang="en-IN" dirty="0"/>
                        <a:t>COMPONENT</a:t>
                      </a:r>
                      <a:endParaRPr lang="en-US" dirty="0"/>
                    </a:p>
                  </a:txBody>
                  <a:tcPr/>
                </a:tc>
                <a:tc>
                  <a:txBody>
                    <a:bodyPr/>
                    <a:lstStyle/>
                    <a:p>
                      <a:r>
                        <a:rPr lang="en-IN" dirty="0"/>
                        <a:t>PURCHASED</a:t>
                      </a:r>
                      <a:endParaRPr lang="en-US" dirty="0"/>
                    </a:p>
                  </a:txBody>
                  <a:tcPr/>
                </a:tc>
                <a:tc>
                  <a:txBody>
                    <a:bodyPr/>
                    <a:lstStyle/>
                    <a:p>
                      <a:r>
                        <a:rPr lang="en-IN" dirty="0"/>
                        <a:t>NOT PURCHASED</a:t>
                      </a:r>
                      <a:endParaRPr lang="en-US" dirty="0"/>
                    </a:p>
                  </a:txBody>
                  <a:tcPr/>
                </a:tc>
                <a:extLst>
                  <a:ext uri="{0D108BD9-81ED-4DB2-BD59-A6C34878D82A}">
                    <a16:rowId xmlns:a16="http://schemas.microsoft.com/office/drawing/2014/main" val="10000"/>
                  </a:ext>
                </a:extLst>
              </a:tr>
              <a:tr h="628679">
                <a:tc>
                  <a:txBody>
                    <a:bodyPr/>
                    <a:lstStyle/>
                    <a:p>
                      <a:pPr algn="l">
                        <a:lnSpc>
                          <a:spcPct val="107000"/>
                        </a:lnSpc>
                        <a:spcAft>
                          <a:spcPts val="800"/>
                        </a:spcAft>
                        <a:tabLst>
                          <a:tab pos="4257675" algn="l"/>
                        </a:tabLst>
                      </a:pPr>
                      <a:r>
                        <a:rPr lang="en-US" sz="2000" b="1" kern="100" dirty="0">
                          <a:effectLst/>
                        </a:rPr>
                        <a:t>7.</a:t>
                      </a:r>
                      <a:endParaRPr lang="en-IN" sz="20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r>
                        <a:rPr lang="en-US" sz="2000" b="1" kern="100" dirty="0">
                          <a:effectLst/>
                        </a:rPr>
                        <a:t>WATER PUMP</a:t>
                      </a:r>
                      <a:endParaRPr lang="en-IN" sz="2000" b="1" dirty="0"/>
                    </a:p>
                  </a:txBody>
                  <a:tcPr marL="27074" marR="27074" marT="0" marB="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sz="2800" dirty="0">
                          <a:sym typeface="Wingdings"/>
                        </a:rPr>
                        <a:t></a:t>
                      </a:r>
                      <a:endParaRPr lang="en-IN" sz="2800" dirty="0"/>
                    </a:p>
                    <a:p>
                      <a:endParaRPr lang="en-US" sz="2800" dirty="0"/>
                    </a:p>
                  </a:txBody>
                  <a:tcPr marL="27074" marR="27074" marT="0" marB="0"/>
                </a:tc>
                <a:tc>
                  <a:txBody>
                    <a:bodyPr/>
                    <a:lstStyle/>
                    <a:p>
                      <a:pPr algn="l">
                        <a:lnSpc>
                          <a:spcPct val="107000"/>
                        </a:lnSpc>
                        <a:spcAft>
                          <a:spcPts val="800"/>
                        </a:spcAft>
                        <a:tabLst>
                          <a:tab pos="4257675" algn="l"/>
                        </a:tabLst>
                      </a:pPr>
                      <a:endParaRPr lang="en-IN" sz="2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extLst>
                  <a:ext uri="{0D108BD9-81ED-4DB2-BD59-A6C34878D82A}">
                    <a16:rowId xmlns:a16="http://schemas.microsoft.com/office/drawing/2014/main" val="10001"/>
                  </a:ext>
                </a:extLst>
              </a:tr>
              <a:tr h="866685">
                <a:tc>
                  <a:txBody>
                    <a:bodyPr/>
                    <a:lstStyle/>
                    <a:p>
                      <a:pPr algn="l">
                        <a:lnSpc>
                          <a:spcPct val="107000"/>
                        </a:lnSpc>
                        <a:spcAft>
                          <a:spcPts val="800"/>
                        </a:spcAft>
                        <a:tabLst>
                          <a:tab pos="4257675" algn="l"/>
                        </a:tabLst>
                      </a:pPr>
                      <a:r>
                        <a:rPr lang="en-US" sz="2000" b="1" kern="100" dirty="0">
                          <a:effectLst/>
                        </a:rPr>
                        <a:t>8.</a:t>
                      </a:r>
                      <a:endParaRPr lang="en-IN" sz="20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algn="l">
                        <a:lnSpc>
                          <a:spcPct val="107000"/>
                        </a:lnSpc>
                        <a:spcAft>
                          <a:spcPts val="800"/>
                        </a:spcAft>
                        <a:tabLst>
                          <a:tab pos="4257675" algn="l"/>
                        </a:tabLst>
                      </a:pPr>
                      <a:r>
                        <a:rPr lang="en-US" sz="2000" b="1" kern="100" dirty="0">
                          <a:effectLst/>
                        </a:rPr>
                        <a:t>AURDIUNO BOARD</a:t>
                      </a:r>
                      <a:endParaRPr lang="en-IN" sz="20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marL="0" marR="0" indent="0" algn="l" defTabSz="457200" rtl="0" eaLnBrk="1" fontAlgn="auto" latinLnBrk="0" hangingPunct="1">
                        <a:lnSpc>
                          <a:spcPct val="107000"/>
                        </a:lnSpc>
                        <a:spcBef>
                          <a:spcPts val="0"/>
                        </a:spcBef>
                        <a:spcAft>
                          <a:spcPts val="800"/>
                        </a:spcAft>
                        <a:buClrTx/>
                        <a:buSzTx/>
                        <a:buFontTx/>
                        <a:buNone/>
                        <a:tabLst>
                          <a:tab pos="4257675" algn="l"/>
                        </a:tabLst>
                        <a:defRPr/>
                      </a:pPr>
                      <a:r>
                        <a:rPr lang="en-IN" sz="2800" dirty="0">
                          <a:sym typeface="Wingdings"/>
                        </a:rPr>
                        <a:t></a:t>
                      </a:r>
                      <a:endParaRPr lang="en-IN" sz="2800" dirty="0"/>
                    </a:p>
                    <a:p>
                      <a:pPr algn="l">
                        <a:lnSpc>
                          <a:spcPct val="107000"/>
                        </a:lnSpc>
                        <a:spcAft>
                          <a:spcPts val="800"/>
                        </a:spcAft>
                        <a:tabLst>
                          <a:tab pos="4257675" algn="l"/>
                        </a:tabLst>
                      </a:pPr>
                      <a:endParaRPr lang="en-IN" sz="2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endParaRPr lang="en-IN" sz="2800" dirty="0"/>
                    </a:p>
                  </a:txBody>
                  <a:tcPr marL="27074" marR="27074" marT="0" marB="0"/>
                </a:tc>
                <a:extLst>
                  <a:ext uri="{0D108BD9-81ED-4DB2-BD59-A6C34878D82A}">
                    <a16:rowId xmlns:a16="http://schemas.microsoft.com/office/drawing/2014/main" val="10002"/>
                  </a:ext>
                </a:extLst>
              </a:tr>
              <a:tr h="628679">
                <a:tc>
                  <a:txBody>
                    <a:bodyPr/>
                    <a:lstStyle/>
                    <a:p>
                      <a:pPr algn="l">
                        <a:lnSpc>
                          <a:spcPct val="107000"/>
                        </a:lnSpc>
                        <a:spcAft>
                          <a:spcPts val="800"/>
                        </a:spcAft>
                        <a:tabLst>
                          <a:tab pos="4257675" algn="l"/>
                        </a:tabLst>
                      </a:pPr>
                      <a:r>
                        <a:rPr lang="en-US" sz="2000" b="1" kern="100" dirty="0">
                          <a:effectLst/>
                        </a:rPr>
                        <a:t>9.</a:t>
                      </a:r>
                      <a:endParaRPr lang="en-IN" sz="20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algn="l">
                        <a:lnSpc>
                          <a:spcPct val="107000"/>
                        </a:lnSpc>
                        <a:spcAft>
                          <a:spcPts val="800"/>
                        </a:spcAft>
                        <a:tabLst>
                          <a:tab pos="4257675" algn="l"/>
                        </a:tabLst>
                      </a:pPr>
                      <a:r>
                        <a:rPr lang="en-US" sz="2000" b="1" kern="100" dirty="0">
                          <a:effectLst/>
                        </a:rPr>
                        <a:t>BATTERIES</a:t>
                      </a:r>
                      <a:endParaRPr lang="en-IN" sz="20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sz="2800" dirty="0">
                          <a:sym typeface="Wingdings"/>
                        </a:rPr>
                        <a:t></a:t>
                      </a:r>
                      <a:endParaRPr lang="en-IN" sz="2800" dirty="0"/>
                    </a:p>
                  </a:txBody>
                  <a:tcPr marL="27074" marR="27074" marT="0" marB="0"/>
                </a:tc>
                <a:tc>
                  <a:txBody>
                    <a:bodyPr/>
                    <a:lstStyle/>
                    <a:p>
                      <a:endParaRPr lang="en-IN" sz="2800" dirty="0"/>
                    </a:p>
                  </a:txBody>
                  <a:tcPr marL="27074" marR="27074" marT="0" marB="0"/>
                </a:tc>
                <a:extLst>
                  <a:ext uri="{0D108BD9-81ED-4DB2-BD59-A6C34878D82A}">
                    <a16:rowId xmlns:a16="http://schemas.microsoft.com/office/drawing/2014/main" val="10003"/>
                  </a:ext>
                </a:extLst>
              </a:tr>
              <a:tr h="628679">
                <a:tc>
                  <a:txBody>
                    <a:bodyPr/>
                    <a:lstStyle/>
                    <a:p>
                      <a:pPr algn="l">
                        <a:lnSpc>
                          <a:spcPct val="107000"/>
                        </a:lnSpc>
                        <a:spcAft>
                          <a:spcPts val="800"/>
                        </a:spcAft>
                        <a:tabLst>
                          <a:tab pos="4257675" algn="l"/>
                        </a:tabLst>
                      </a:pPr>
                      <a:r>
                        <a:rPr lang="en-US" sz="2000" b="1" kern="100">
                          <a:effectLst/>
                        </a:rPr>
                        <a:t>10.</a:t>
                      </a:r>
                      <a:endParaRPr lang="en-IN" sz="20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marL="0" marR="0" indent="0" algn="l" defTabSz="457200" rtl="0" eaLnBrk="1" fontAlgn="auto" latinLnBrk="0" hangingPunct="1">
                        <a:lnSpc>
                          <a:spcPct val="107000"/>
                        </a:lnSpc>
                        <a:spcBef>
                          <a:spcPts val="0"/>
                        </a:spcBef>
                        <a:spcAft>
                          <a:spcPts val="800"/>
                        </a:spcAft>
                        <a:buClrTx/>
                        <a:buSzTx/>
                        <a:buFontTx/>
                        <a:buNone/>
                        <a:tabLst>
                          <a:tab pos="4257675" algn="l"/>
                        </a:tabLst>
                        <a:defRPr/>
                      </a:pPr>
                      <a:r>
                        <a:rPr lang="en-IN" sz="2000" b="1"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kern="100" dirty="0">
                          <a:effectLst/>
                          <a:latin typeface="Century Gothic" pitchFamily="34" charset="0"/>
                          <a:ea typeface="Times New Roman" panose="02020603050405020304" pitchFamily="18" charset="0"/>
                          <a:cs typeface="Times New Roman" panose="02020603050405020304" pitchFamily="18" charset="0"/>
                        </a:rPr>
                        <a:t>NPK</a:t>
                      </a:r>
                      <a:r>
                        <a:rPr lang="en-US" sz="2000" b="1" kern="100" baseline="0" dirty="0">
                          <a:effectLst/>
                          <a:latin typeface="Century Gothic" pitchFamily="34" charset="0"/>
                          <a:ea typeface="Times New Roman" panose="02020603050405020304" pitchFamily="18" charset="0"/>
                          <a:cs typeface="Times New Roman" panose="02020603050405020304" pitchFamily="18" charset="0"/>
                        </a:rPr>
                        <a:t> SENSOR</a:t>
                      </a:r>
                      <a:endParaRPr lang="en-IN" sz="20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marL="0" marR="0" indent="0" algn="l" defTabSz="457200" rtl="0" eaLnBrk="1" fontAlgn="auto" latinLnBrk="0" hangingPunct="1">
                        <a:lnSpc>
                          <a:spcPct val="107000"/>
                        </a:lnSpc>
                        <a:spcBef>
                          <a:spcPts val="0"/>
                        </a:spcBef>
                        <a:spcAft>
                          <a:spcPts val="800"/>
                        </a:spcAft>
                        <a:buClrTx/>
                        <a:buSzTx/>
                        <a:buFontTx/>
                        <a:buNone/>
                        <a:tabLst>
                          <a:tab pos="4257675" algn="l"/>
                        </a:tabLst>
                        <a:defRPr/>
                      </a:pPr>
                      <a:r>
                        <a:rPr lang="en-IN" sz="2800" dirty="0">
                          <a:sym typeface="Wingdings"/>
                        </a:rPr>
                        <a:t></a:t>
                      </a:r>
                      <a:endParaRPr lang="en-IN" sz="2800" dirty="0"/>
                    </a:p>
                    <a:p>
                      <a:pPr algn="l">
                        <a:lnSpc>
                          <a:spcPct val="107000"/>
                        </a:lnSpc>
                        <a:spcAft>
                          <a:spcPts val="800"/>
                        </a:spcAft>
                        <a:tabLst>
                          <a:tab pos="4257675" algn="l"/>
                        </a:tabLst>
                      </a:pPr>
                      <a:endParaRPr lang="en-IN" sz="2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IN" sz="2800" dirty="0"/>
                    </a:p>
                  </a:txBody>
                  <a:tcPr marL="27074" marR="27074" marT="0" marB="0"/>
                </a:tc>
                <a:extLst>
                  <a:ext uri="{0D108BD9-81ED-4DB2-BD59-A6C34878D82A}">
                    <a16:rowId xmlns:a16="http://schemas.microsoft.com/office/drawing/2014/main" val="10004"/>
                  </a:ext>
                </a:extLst>
              </a:tr>
              <a:tr h="862138">
                <a:tc>
                  <a:txBody>
                    <a:bodyPr/>
                    <a:lstStyle/>
                    <a:p>
                      <a:pPr algn="l">
                        <a:lnSpc>
                          <a:spcPct val="107000"/>
                        </a:lnSpc>
                        <a:spcAft>
                          <a:spcPts val="800"/>
                        </a:spcAft>
                        <a:tabLst>
                          <a:tab pos="4257675" algn="l"/>
                        </a:tabLst>
                      </a:pPr>
                      <a:r>
                        <a:rPr lang="en-US" sz="2000" b="1" kern="100" dirty="0">
                          <a:effectLst/>
                        </a:rPr>
                        <a:t>11.</a:t>
                      </a:r>
                      <a:endParaRPr lang="en-IN" sz="20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algn="l">
                        <a:lnSpc>
                          <a:spcPct val="107000"/>
                        </a:lnSpc>
                        <a:spcAft>
                          <a:spcPts val="800"/>
                        </a:spcAft>
                        <a:tabLst>
                          <a:tab pos="4257675" algn="l"/>
                        </a:tabLst>
                      </a:pPr>
                      <a:r>
                        <a:rPr lang="en-IN" sz="2000" b="1" dirty="0">
                          <a:effectLst/>
                          <a:latin typeface="Century Gothic" pitchFamily="34" charset="0"/>
                          <a:ea typeface="Times New Roman" panose="02020603050405020304" pitchFamily="18" charset="0"/>
                          <a:cs typeface="Times New Roman" panose="02020603050405020304" pitchFamily="18" charset="0"/>
                        </a:rPr>
                        <a:t>PROXIMITY SENSOR</a:t>
                      </a:r>
                    </a:p>
                  </a:txBody>
                  <a:tcPr marL="27074" marR="27074" marT="0" marB="0"/>
                </a:tc>
                <a:tc>
                  <a:txBody>
                    <a:bodyPr/>
                    <a:lstStyle/>
                    <a:p>
                      <a:pPr marL="0" marR="0" indent="0" algn="l" defTabSz="457200" rtl="0" eaLnBrk="1" fontAlgn="auto" latinLnBrk="0" hangingPunct="1">
                        <a:lnSpc>
                          <a:spcPct val="107000"/>
                        </a:lnSpc>
                        <a:spcBef>
                          <a:spcPts val="0"/>
                        </a:spcBef>
                        <a:spcAft>
                          <a:spcPts val="800"/>
                        </a:spcAft>
                        <a:buClrTx/>
                        <a:buSzTx/>
                        <a:buFontTx/>
                        <a:buNone/>
                        <a:tabLst>
                          <a:tab pos="4257675" algn="l"/>
                        </a:tabLst>
                        <a:defRPr/>
                      </a:pPr>
                      <a:r>
                        <a:rPr lang="en-US" sz="2800" kern="100" dirty="0">
                          <a:effectLst/>
                        </a:rPr>
                        <a:t> </a:t>
                      </a:r>
                      <a:r>
                        <a:rPr lang="en-IN" sz="2800" dirty="0">
                          <a:sym typeface="Wingdings"/>
                        </a:rPr>
                        <a:t></a:t>
                      </a:r>
                      <a:endParaRPr lang="en-IN" sz="2800" dirty="0"/>
                    </a:p>
                  </a:txBody>
                  <a:tcPr marL="27074" marR="27074" marT="0" marB="0"/>
                </a:tc>
                <a:tc>
                  <a:txBody>
                    <a:bodyPr/>
                    <a:lstStyle/>
                    <a:p>
                      <a:endParaRPr lang="en-IN" sz="2800" dirty="0"/>
                    </a:p>
                  </a:txBody>
                  <a:tcPr marL="27074" marR="27074" marT="0" marB="0"/>
                </a:tc>
                <a:extLst>
                  <a:ext uri="{0D108BD9-81ED-4DB2-BD59-A6C34878D82A}">
                    <a16:rowId xmlns:a16="http://schemas.microsoft.com/office/drawing/2014/main" val="10005"/>
                  </a:ext>
                </a:extLst>
              </a:tr>
              <a:tr h="587583">
                <a:tc>
                  <a:txBody>
                    <a:bodyPr/>
                    <a:lstStyle/>
                    <a:p>
                      <a:pPr algn="l">
                        <a:lnSpc>
                          <a:spcPct val="107000"/>
                        </a:lnSpc>
                        <a:spcAft>
                          <a:spcPts val="800"/>
                        </a:spcAft>
                        <a:tabLst>
                          <a:tab pos="4257675" algn="l"/>
                        </a:tabLst>
                      </a:pPr>
                      <a:r>
                        <a:rPr lang="en-US" sz="2000" b="1" kern="100">
                          <a:effectLst/>
                        </a:rPr>
                        <a:t>12.</a:t>
                      </a:r>
                      <a:endParaRPr lang="en-IN" sz="20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algn="l">
                        <a:lnSpc>
                          <a:spcPct val="107000"/>
                        </a:lnSpc>
                        <a:spcAft>
                          <a:spcPts val="800"/>
                        </a:spcAft>
                        <a:tabLst>
                          <a:tab pos="4257675" algn="l"/>
                        </a:tabLst>
                      </a:pPr>
                      <a:r>
                        <a:rPr lang="en-IN" sz="2000" b="1" dirty="0">
                          <a:effectLst/>
                          <a:latin typeface="Century Gothic" pitchFamily="34" charset="0"/>
                          <a:ea typeface="Times New Roman" panose="02020603050405020304" pitchFamily="18" charset="0"/>
                          <a:cs typeface="Times New Roman" panose="02020603050405020304" pitchFamily="18" charset="0"/>
                        </a:rPr>
                        <a:t>ESP32</a:t>
                      </a:r>
                      <a:r>
                        <a:rPr lang="en-IN" sz="2000" b="1" baseline="0" dirty="0">
                          <a:effectLst/>
                          <a:latin typeface="Century Gothic" pitchFamily="34" charset="0"/>
                          <a:ea typeface="Times New Roman" panose="02020603050405020304" pitchFamily="18" charset="0"/>
                          <a:cs typeface="Times New Roman" panose="02020603050405020304" pitchFamily="18" charset="0"/>
                        </a:rPr>
                        <a:t> DEV KIT</a:t>
                      </a:r>
                      <a:endParaRPr lang="en-IN" sz="2000" b="1" dirty="0">
                        <a:effectLst/>
                        <a:latin typeface="Century Gothic" pitchFamily="34" charset="0"/>
                        <a:ea typeface="Times New Roman" panose="02020603050405020304" pitchFamily="18" charset="0"/>
                        <a:cs typeface="Times New Roman" panose="02020603050405020304" pitchFamily="18" charset="0"/>
                      </a:endParaRPr>
                    </a:p>
                  </a:txBody>
                  <a:tcPr marL="27074" marR="27074" marT="0" marB="0"/>
                </a:tc>
                <a:tc>
                  <a:txBody>
                    <a:bodyPr/>
                    <a:lstStyle/>
                    <a:p>
                      <a:pPr marL="0" marR="0" indent="0" algn="l" defTabSz="457200" rtl="0" eaLnBrk="1" fontAlgn="auto" latinLnBrk="0" hangingPunct="1">
                        <a:lnSpc>
                          <a:spcPct val="107000"/>
                        </a:lnSpc>
                        <a:spcBef>
                          <a:spcPts val="0"/>
                        </a:spcBef>
                        <a:spcAft>
                          <a:spcPts val="800"/>
                        </a:spcAft>
                        <a:buClrTx/>
                        <a:buSzTx/>
                        <a:buFontTx/>
                        <a:buNone/>
                        <a:tabLst>
                          <a:tab pos="4257675" algn="l"/>
                        </a:tabLst>
                        <a:defRPr/>
                      </a:pPr>
                      <a:r>
                        <a:rPr lang="en-US" sz="2800" kern="100" dirty="0">
                          <a:effectLst/>
                        </a:rPr>
                        <a:t> </a:t>
                      </a:r>
                      <a:r>
                        <a:rPr lang="en-IN" sz="2800" dirty="0">
                          <a:sym typeface="Wingdings"/>
                        </a:rPr>
                        <a:t></a:t>
                      </a:r>
                      <a:endParaRPr lang="en-IN" sz="2800" dirty="0"/>
                    </a:p>
                  </a:txBody>
                  <a:tcPr marL="27074" marR="27074" marT="0" marB="0"/>
                </a:tc>
                <a:tc>
                  <a:txBody>
                    <a:bodyPr/>
                    <a:lstStyle/>
                    <a:p>
                      <a:endParaRPr lang="en-IN" sz="2800" dirty="0"/>
                    </a:p>
                  </a:txBody>
                  <a:tcPr marL="27074" marR="27074" marT="0" marB="0"/>
                </a:tc>
                <a:extLst>
                  <a:ext uri="{0D108BD9-81ED-4DB2-BD59-A6C34878D82A}">
                    <a16:rowId xmlns:a16="http://schemas.microsoft.com/office/drawing/2014/main" val="10006"/>
                  </a:ext>
                </a:extLst>
              </a:tr>
              <a:tr h="587583">
                <a:tc>
                  <a:txBody>
                    <a:bodyPr/>
                    <a:lstStyle/>
                    <a:p>
                      <a:pPr algn="l">
                        <a:lnSpc>
                          <a:spcPct val="107000"/>
                        </a:lnSpc>
                        <a:spcAft>
                          <a:spcPts val="800"/>
                        </a:spcAft>
                        <a:tabLst>
                          <a:tab pos="4257675" algn="l"/>
                        </a:tabLst>
                      </a:pPr>
                      <a:r>
                        <a:rPr lang="en-US" sz="2000" b="1" kern="100">
                          <a:effectLst/>
                        </a:rPr>
                        <a:t>13.</a:t>
                      </a:r>
                      <a:endParaRPr lang="en-IN" sz="20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algn="l">
                        <a:lnSpc>
                          <a:spcPct val="107000"/>
                        </a:lnSpc>
                        <a:spcAft>
                          <a:spcPts val="800"/>
                        </a:spcAft>
                        <a:tabLst>
                          <a:tab pos="4257675" algn="l"/>
                        </a:tabLst>
                      </a:pPr>
                      <a:r>
                        <a:rPr lang="en-US" sz="2000" b="1" kern="100" dirty="0">
                          <a:effectLst/>
                        </a:rPr>
                        <a:t>MOTORS</a:t>
                      </a:r>
                      <a:endParaRPr lang="en-IN" sz="20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074" marR="27074" marT="0" marB="0"/>
                </a:tc>
                <a:tc>
                  <a:txBody>
                    <a:bodyPr/>
                    <a:lstStyle/>
                    <a:p>
                      <a:pPr marL="0" marR="0" indent="0" algn="l" defTabSz="457200" rtl="0" eaLnBrk="1" fontAlgn="auto" latinLnBrk="0" hangingPunct="1">
                        <a:lnSpc>
                          <a:spcPct val="107000"/>
                        </a:lnSpc>
                        <a:spcBef>
                          <a:spcPts val="0"/>
                        </a:spcBef>
                        <a:spcAft>
                          <a:spcPts val="800"/>
                        </a:spcAft>
                        <a:buClrTx/>
                        <a:buSzTx/>
                        <a:buFontTx/>
                        <a:buNone/>
                        <a:tabLst>
                          <a:tab pos="4257675" algn="l"/>
                        </a:tabLst>
                        <a:defRPr/>
                      </a:pPr>
                      <a:r>
                        <a:rPr lang="en-IN" sz="2800" dirty="0">
                          <a:sym typeface="Wingdings"/>
                        </a:rPr>
                        <a:t></a:t>
                      </a:r>
                      <a:endParaRPr lang="en-IN" sz="2800" dirty="0"/>
                    </a:p>
                  </a:txBody>
                  <a:tcPr marL="27074" marR="27074" marT="0" marB="0"/>
                </a:tc>
                <a:tc>
                  <a:txBody>
                    <a:bodyPr/>
                    <a:lstStyle/>
                    <a:p>
                      <a:endParaRPr lang="en-IN" sz="2800" dirty="0"/>
                    </a:p>
                  </a:txBody>
                  <a:tcPr marL="27074" marR="27074" marT="0" marB="0"/>
                </a:tc>
                <a:extLst>
                  <a:ext uri="{0D108BD9-81ED-4DB2-BD59-A6C34878D82A}">
                    <a16:rowId xmlns:a16="http://schemas.microsoft.com/office/drawing/2014/main" val="10007"/>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443038" y="457200"/>
            <a:ext cx="2677336" cy="523220"/>
          </a:xfrm>
          <a:prstGeom prst="rect">
            <a:avLst/>
          </a:prstGeom>
          <a:noFill/>
        </p:spPr>
        <p:txBody>
          <a:bodyPr wrap="none" rtlCol="0">
            <a:spAutoFit/>
          </a:bodyPr>
          <a:lstStyle/>
          <a:p>
            <a:r>
              <a:rPr lang="en-IN" sz="2800" b="1" dirty="0"/>
              <a:t>PROJECT PLAN</a:t>
            </a:r>
            <a:endParaRPr lang="en-US" sz="2800" b="1" dirty="0"/>
          </a:p>
        </p:txBody>
      </p:sp>
      <p:sp>
        <p:nvSpPr>
          <p:cNvPr id="5" name="TextBox 4"/>
          <p:cNvSpPr txBox="1"/>
          <p:nvPr/>
        </p:nvSpPr>
        <p:spPr>
          <a:xfrm>
            <a:off x="628650" y="1471613"/>
            <a:ext cx="9858375" cy="4247317"/>
          </a:xfrm>
          <a:prstGeom prst="rect">
            <a:avLst/>
          </a:prstGeom>
          <a:noFill/>
        </p:spPr>
        <p:txBody>
          <a:bodyPr wrap="square" rtlCol="0">
            <a:spAutoFit/>
          </a:bodyPr>
          <a:lstStyle/>
          <a:p>
            <a:pPr>
              <a:buFont typeface="Arial" pitchFamily="34" charset="0"/>
              <a:buChar char="•"/>
            </a:pPr>
            <a:r>
              <a:rPr lang="en-IN" b="1" dirty="0"/>
              <a:t>Development of the basic structure of the website is done</a:t>
            </a:r>
          </a:p>
          <a:p>
            <a:pPr>
              <a:buFont typeface="Arial" pitchFamily="34" charset="0"/>
              <a:buChar char="•"/>
            </a:pPr>
            <a:endParaRPr lang="en-IN" b="1" dirty="0"/>
          </a:p>
          <a:p>
            <a:pPr>
              <a:buFont typeface="Arial" pitchFamily="34" charset="0"/>
              <a:buChar char="•"/>
            </a:pPr>
            <a:endParaRPr lang="en-IN" b="1" dirty="0"/>
          </a:p>
          <a:p>
            <a:pPr>
              <a:buFont typeface="Arial" pitchFamily="34" charset="0"/>
              <a:buChar char="•"/>
            </a:pPr>
            <a:endParaRPr lang="en-IN" b="1" dirty="0"/>
          </a:p>
          <a:p>
            <a:pPr>
              <a:buFont typeface="Arial" pitchFamily="34" charset="0"/>
              <a:buChar char="•"/>
            </a:pPr>
            <a:endParaRPr lang="en-IN" b="1" dirty="0"/>
          </a:p>
          <a:p>
            <a:pPr>
              <a:buFont typeface="Arial" pitchFamily="34" charset="0"/>
              <a:buChar char="•"/>
            </a:pPr>
            <a:r>
              <a:rPr lang="en-IN" b="1" dirty="0"/>
              <a:t>Testing of the sensors is done and the collected data is stored in </a:t>
            </a:r>
          </a:p>
          <a:p>
            <a:pPr marL="342900" indent="-342900">
              <a:buFont typeface="+mj-lt"/>
              <a:buAutoNum type="arabicPeriod"/>
            </a:pPr>
            <a:r>
              <a:rPr lang="en-IN" b="1" dirty="0"/>
              <a:t>DHT 11</a:t>
            </a:r>
          </a:p>
          <a:p>
            <a:pPr marL="342900" indent="-342900">
              <a:buFont typeface="+mj-lt"/>
              <a:buAutoNum type="arabicPeriod"/>
            </a:pPr>
            <a:endParaRPr lang="en-IN" b="1" dirty="0"/>
          </a:p>
          <a:p>
            <a:pPr marL="342900" indent="-342900">
              <a:buFont typeface="+mj-lt"/>
              <a:buAutoNum type="arabicPeriod"/>
            </a:pPr>
            <a:endParaRPr lang="en-IN" b="1" dirty="0"/>
          </a:p>
          <a:p>
            <a:pPr marL="342900" indent="-342900">
              <a:buFont typeface="+mj-lt"/>
              <a:buAutoNum type="arabicPeriod"/>
            </a:pPr>
            <a:endParaRPr lang="en-IN" b="1" dirty="0"/>
          </a:p>
          <a:p>
            <a:pPr marL="342900" indent="-342900">
              <a:buFont typeface="+mj-lt"/>
              <a:buAutoNum type="arabicPeriod"/>
            </a:pPr>
            <a:r>
              <a:rPr lang="en-IN" b="1" dirty="0"/>
              <a:t>SOIL MOISTURE</a:t>
            </a:r>
          </a:p>
          <a:p>
            <a:pPr marL="342900" indent="-342900">
              <a:buFont typeface="+mj-lt"/>
              <a:buAutoNum type="arabicPeriod"/>
            </a:pPr>
            <a:endParaRPr lang="en-IN" b="1" dirty="0"/>
          </a:p>
          <a:p>
            <a:pPr marL="342900" indent="-342900">
              <a:buFont typeface="+mj-lt"/>
              <a:buAutoNum type="arabicPeriod"/>
            </a:pPr>
            <a:endParaRPr lang="en-IN" b="1" dirty="0"/>
          </a:p>
          <a:p>
            <a:pPr marL="342900" indent="-342900">
              <a:buFont typeface="+mj-lt"/>
              <a:buAutoNum type="arabicPeriod"/>
            </a:pPr>
            <a:endParaRPr lang="en-IN" b="1" dirty="0"/>
          </a:p>
          <a:p>
            <a:pPr marL="342900" indent="-342900">
              <a:buFont typeface="+mj-lt"/>
              <a:buAutoNum type="arabicPeriod"/>
            </a:pPr>
            <a:endParaRPr lang="en-IN" b="1"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200150" y="628650"/>
            <a:ext cx="5843588" cy="523220"/>
          </a:xfrm>
          <a:prstGeom prst="rect">
            <a:avLst/>
          </a:prstGeom>
          <a:noFill/>
        </p:spPr>
        <p:txBody>
          <a:bodyPr wrap="square" rtlCol="0">
            <a:spAutoFit/>
          </a:bodyPr>
          <a:lstStyle/>
          <a:p>
            <a:r>
              <a:rPr lang="en-IN" sz="2800" b="1" dirty="0"/>
              <a:t>ENVIRONMENTAL  SET UP </a:t>
            </a:r>
            <a:endParaRPr lang="en-US" sz="2800" b="1" dirty="0"/>
          </a:p>
        </p:txBody>
      </p:sp>
      <p:sp>
        <p:nvSpPr>
          <p:cNvPr id="5" name="TextBox 4"/>
          <p:cNvSpPr txBox="1"/>
          <p:nvPr/>
        </p:nvSpPr>
        <p:spPr>
          <a:xfrm>
            <a:off x="400050" y="1485900"/>
            <a:ext cx="11319124" cy="5016758"/>
          </a:xfrm>
          <a:prstGeom prst="rect">
            <a:avLst/>
          </a:prstGeom>
          <a:noFill/>
        </p:spPr>
        <p:txBody>
          <a:bodyPr wrap="none" rtlCol="0">
            <a:spAutoFit/>
          </a:bodyPr>
          <a:lstStyle/>
          <a:p>
            <a:pPr>
              <a:buFont typeface="Arial" pitchFamily="34" charset="0"/>
              <a:buChar char="•"/>
            </a:pPr>
            <a:r>
              <a:rPr lang="en-IN" sz="2000" dirty="0"/>
              <a:t> </a:t>
            </a:r>
            <a:r>
              <a:rPr lang="en-IN" sz="2000" b="1" dirty="0"/>
              <a:t>To develop the structure of the frontend of the website an AI tool called 10 </a:t>
            </a:r>
            <a:r>
              <a:rPr lang="en-IN" sz="2000" b="1" dirty="0" err="1"/>
              <a:t>webio</a:t>
            </a:r>
            <a:r>
              <a:rPr lang="en-IN" sz="2000" b="1" dirty="0"/>
              <a:t> is used </a:t>
            </a:r>
          </a:p>
          <a:p>
            <a:endParaRPr lang="en-IN" sz="2000" b="1" dirty="0"/>
          </a:p>
          <a:p>
            <a:endParaRPr lang="en-IN" sz="2000" b="1" dirty="0"/>
          </a:p>
          <a:p>
            <a:endParaRPr lang="en-IN" sz="2000" b="1" dirty="0"/>
          </a:p>
          <a:p>
            <a:endParaRPr lang="en-IN" sz="2000" b="1" dirty="0"/>
          </a:p>
          <a:p>
            <a:endParaRPr lang="en-IN" sz="2000" b="1" dirty="0"/>
          </a:p>
          <a:p>
            <a:endParaRPr lang="en-IN" sz="2000" b="1" dirty="0"/>
          </a:p>
          <a:p>
            <a:endParaRPr lang="en-IN" sz="2000" b="1" dirty="0"/>
          </a:p>
          <a:p>
            <a:pPr>
              <a:buFont typeface="Arial" pitchFamily="34" charset="0"/>
              <a:buChar char="•"/>
            </a:pPr>
            <a:r>
              <a:rPr lang="en-IN" sz="2000" b="1" dirty="0"/>
              <a:t>For testing of the components </a:t>
            </a:r>
            <a:r>
              <a:rPr lang="en-IN" sz="2000" b="1" dirty="0" err="1"/>
              <a:t>Audino</a:t>
            </a:r>
            <a:r>
              <a:rPr lang="en-IN" sz="2000" b="1" dirty="0"/>
              <a:t> IDE is used. Following libraries were downloaded</a:t>
            </a:r>
          </a:p>
          <a:p>
            <a:endParaRPr lang="en-IN" sz="2000" b="1" dirty="0"/>
          </a:p>
          <a:p>
            <a:pPr>
              <a:buFont typeface="Arial" pitchFamily="34" charset="0"/>
              <a:buChar char="•"/>
            </a:pPr>
            <a:endParaRPr lang="en-IN" sz="2000" b="1" dirty="0"/>
          </a:p>
          <a:p>
            <a:pPr>
              <a:buFont typeface="Arial" pitchFamily="34" charset="0"/>
              <a:buChar char="•"/>
            </a:pPr>
            <a:endParaRPr lang="en-IN" sz="2000" b="1" dirty="0"/>
          </a:p>
          <a:p>
            <a:pPr>
              <a:buFont typeface="Arial" pitchFamily="34" charset="0"/>
              <a:buChar char="•"/>
            </a:pPr>
            <a:endParaRPr lang="en-IN" sz="2000" b="1" dirty="0"/>
          </a:p>
          <a:p>
            <a:pPr>
              <a:buFont typeface="Arial" pitchFamily="34" charset="0"/>
              <a:buChar char="•"/>
            </a:pPr>
            <a:endParaRPr lang="en-IN" sz="2000" b="1" dirty="0"/>
          </a:p>
          <a:p>
            <a:pPr>
              <a:buFont typeface="Arial" pitchFamily="34" charset="0"/>
              <a:buChar char="•"/>
            </a:pPr>
            <a:endParaRPr lang="en-IN" sz="2000" b="1" dirty="0"/>
          </a:p>
          <a:p>
            <a:r>
              <a:rPr lang="en-IN" sz="2000" b="1" dirty="0"/>
              <a:t>  </a:t>
            </a:r>
            <a:endParaRPr lang="en-US" sz="2000" b="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E8C9C0-50C4-A74E-B90A-7FCF805829B5}"/>
              </a:ext>
            </a:extLst>
          </p:cNvPr>
          <p:cNvSpPr>
            <a:spLocks noGrp="1"/>
          </p:cNvSpPr>
          <p:nvPr>
            <p:ph type="title"/>
          </p:nvPr>
        </p:nvSpPr>
        <p:spPr>
          <a:xfrm>
            <a:off x="112241" y="200418"/>
            <a:ext cx="7521011" cy="286600"/>
          </a:xfrm>
        </p:spPr>
        <p:txBody>
          <a:bodyPr>
            <a:normAutofit fontScale="90000"/>
          </a:bodyPr>
          <a:lstStyle/>
          <a:p>
            <a:r>
              <a:rPr lang="en-IN" sz="3200" b="1" dirty="0"/>
              <a:t>LITERATURE SURVEY</a:t>
            </a:r>
          </a:p>
        </p:txBody>
      </p:sp>
      <p:graphicFrame>
        <p:nvGraphicFramePr>
          <p:cNvPr id="9" name="Content Placeholder 8">
            <a:extLst>
              <a:ext uri="{FF2B5EF4-FFF2-40B4-BE49-F238E27FC236}">
                <a16:creationId xmlns:a16="http://schemas.microsoft.com/office/drawing/2014/main" id="{59F6B4E4-AFFA-A921-3686-9757EFF6256B}"/>
              </a:ext>
            </a:extLst>
          </p:cNvPr>
          <p:cNvGraphicFramePr>
            <a:graphicFrameLocks noGrp="1"/>
          </p:cNvGraphicFramePr>
          <p:nvPr>
            <p:ph idx="1"/>
            <p:extLst>
              <p:ext uri="{D42A27DB-BD31-4B8C-83A1-F6EECF244321}">
                <p14:modId xmlns:p14="http://schemas.microsoft.com/office/powerpoint/2010/main" val="3035263976"/>
              </p:ext>
            </p:extLst>
          </p:nvPr>
        </p:nvGraphicFramePr>
        <p:xfrm>
          <a:off x="656733" y="751659"/>
          <a:ext cx="10878534" cy="5966369"/>
        </p:xfrm>
        <a:graphic>
          <a:graphicData uri="http://schemas.openxmlformats.org/drawingml/2006/table">
            <a:tbl>
              <a:tblPr firstRow="1" firstCol="1" bandRow="1">
                <a:tableStyleId>{5C22544A-7EE6-4342-B048-85BDC9FD1C3A}</a:tableStyleId>
              </a:tblPr>
              <a:tblGrid>
                <a:gridCol w="974538">
                  <a:extLst>
                    <a:ext uri="{9D8B030D-6E8A-4147-A177-3AD203B41FA5}">
                      <a16:colId xmlns:a16="http://schemas.microsoft.com/office/drawing/2014/main" val="2309501991"/>
                    </a:ext>
                  </a:extLst>
                </a:gridCol>
                <a:gridCol w="2161393">
                  <a:extLst>
                    <a:ext uri="{9D8B030D-6E8A-4147-A177-3AD203B41FA5}">
                      <a16:colId xmlns:a16="http://schemas.microsoft.com/office/drawing/2014/main" val="11012479"/>
                    </a:ext>
                  </a:extLst>
                </a:gridCol>
                <a:gridCol w="2198369">
                  <a:extLst>
                    <a:ext uri="{9D8B030D-6E8A-4147-A177-3AD203B41FA5}">
                      <a16:colId xmlns:a16="http://schemas.microsoft.com/office/drawing/2014/main" val="935668340"/>
                    </a:ext>
                  </a:extLst>
                </a:gridCol>
                <a:gridCol w="3258786">
                  <a:extLst>
                    <a:ext uri="{9D8B030D-6E8A-4147-A177-3AD203B41FA5}">
                      <a16:colId xmlns:a16="http://schemas.microsoft.com/office/drawing/2014/main" val="4186833396"/>
                    </a:ext>
                  </a:extLst>
                </a:gridCol>
                <a:gridCol w="2285448">
                  <a:extLst>
                    <a:ext uri="{9D8B030D-6E8A-4147-A177-3AD203B41FA5}">
                      <a16:colId xmlns:a16="http://schemas.microsoft.com/office/drawing/2014/main" val="1332748931"/>
                    </a:ext>
                  </a:extLst>
                </a:gridCol>
              </a:tblGrid>
              <a:tr h="322997">
                <a:tc>
                  <a:txBody>
                    <a:bodyPr/>
                    <a:lstStyle/>
                    <a:p>
                      <a:pPr algn="l">
                        <a:lnSpc>
                          <a:spcPct val="115000"/>
                        </a:lnSpc>
                        <a:spcAft>
                          <a:spcPts val="1000"/>
                        </a:spcAft>
                      </a:pPr>
                      <a:r>
                        <a:rPr lang="en-US" sz="1050" dirty="0" err="1">
                          <a:effectLst/>
                        </a:rPr>
                        <a:t>Sl</a:t>
                      </a:r>
                      <a:r>
                        <a:rPr lang="en-US" sz="1050" dirty="0">
                          <a:effectLst/>
                        </a:rPr>
                        <a:t> no</a:t>
                      </a:r>
                      <a:endParaRPr lang="en-IN"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050">
                          <a:effectLst/>
                        </a:rPr>
                        <a:t>Paper titile</a:t>
                      </a:r>
                      <a:endParaRPr lang="en-IN" sz="105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050" dirty="0">
                          <a:effectLst/>
                        </a:rPr>
                        <a:t>Author names</a:t>
                      </a:r>
                      <a:endParaRPr lang="en-IN"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050">
                          <a:effectLst/>
                        </a:rPr>
                        <a:t>Conclusion</a:t>
                      </a:r>
                      <a:endParaRPr lang="en-IN" sz="105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050">
                          <a:effectLst/>
                        </a:rPr>
                        <a:t>Advantages</a:t>
                      </a:r>
                      <a:endParaRPr lang="en-IN" sz="105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extLst>
                  <a:ext uri="{0D108BD9-81ED-4DB2-BD59-A6C34878D82A}">
                    <a16:rowId xmlns:a16="http://schemas.microsoft.com/office/drawing/2014/main" val="3523351418"/>
                  </a:ext>
                </a:extLst>
              </a:tr>
              <a:tr h="1557882">
                <a:tc>
                  <a:txBody>
                    <a:bodyPr/>
                    <a:lstStyle/>
                    <a:p>
                      <a:pPr algn="l">
                        <a:lnSpc>
                          <a:spcPct val="115000"/>
                        </a:lnSpc>
                        <a:spcAft>
                          <a:spcPts val="1000"/>
                        </a:spcAft>
                      </a:pPr>
                      <a:r>
                        <a:rPr lang="en-US" sz="1050">
                          <a:effectLst/>
                        </a:rPr>
                        <a:t>1</a:t>
                      </a:r>
                      <a:endParaRPr lang="en-IN" sz="105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400" dirty="0">
                          <a:effectLst/>
                        </a:rPr>
                        <a:t>Development of Web Based System for Farmer to Consumer Product Selling Through Direct Marketing</a:t>
                      </a:r>
                    </a:p>
                    <a:p>
                      <a:pPr algn="l">
                        <a:lnSpc>
                          <a:spcPct val="115000"/>
                        </a:lnSpc>
                        <a:spcAft>
                          <a:spcPts val="10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2022</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400" dirty="0">
                          <a:effectLst/>
                        </a:rPr>
                        <a:t>Pritam Ramteke, Sandeep Pathak, Pooja Raut, </a:t>
                      </a:r>
                      <a:r>
                        <a:rPr lang="en-US" sz="1400" dirty="0" err="1">
                          <a:effectLst/>
                        </a:rPr>
                        <a:t>Pradnya</a:t>
                      </a:r>
                      <a:r>
                        <a:rPr lang="en-US" sz="1400" dirty="0">
                          <a:effectLst/>
                        </a:rPr>
                        <a:t> </a:t>
                      </a:r>
                      <a:r>
                        <a:rPr lang="en-US" sz="1400" dirty="0" err="1">
                          <a:effectLst/>
                        </a:rPr>
                        <a:t>Sarade</a:t>
                      </a:r>
                      <a:r>
                        <a:rPr lang="en-US" sz="1400" dirty="0">
                          <a:effectLst/>
                        </a:rPr>
                        <a:t>, Naina </a:t>
                      </a:r>
                      <a:r>
                        <a:rPr lang="en-US" sz="1400" dirty="0" err="1">
                          <a:effectLst/>
                        </a:rPr>
                        <a:t>Palandurkar</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400" dirty="0">
                          <a:effectLst/>
                        </a:rPr>
                        <a:t>In This web-based program will help farmers know more about market information. Farmers can get more profit than any other preexisting program because of the simplicity of the program. It will work as a separate look for plans and compensation</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400" dirty="0">
                          <a:effectLst/>
                        </a:rPr>
                        <a:t> It is very helpful, reliable and performs well functional to get an alert message and emails on cell phone or by emails. Also, this system helps us to take the record of Farmers.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extLst>
                  <a:ext uri="{0D108BD9-81ED-4DB2-BD59-A6C34878D82A}">
                    <a16:rowId xmlns:a16="http://schemas.microsoft.com/office/drawing/2014/main" val="3283431748"/>
                  </a:ext>
                </a:extLst>
              </a:tr>
              <a:tr h="1305983">
                <a:tc>
                  <a:txBody>
                    <a:bodyPr/>
                    <a:lstStyle/>
                    <a:p>
                      <a:pPr algn="l">
                        <a:lnSpc>
                          <a:spcPct val="115000"/>
                        </a:lnSpc>
                        <a:spcAft>
                          <a:spcPts val="1000"/>
                        </a:spcAft>
                      </a:pPr>
                      <a:r>
                        <a:rPr lang="en-US" sz="1050">
                          <a:effectLst/>
                        </a:rPr>
                        <a:t>2</a:t>
                      </a:r>
                      <a:endParaRPr lang="en-IN" sz="105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400" kern="1800" dirty="0">
                          <a:effectLst/>
                        </a:rPr>
                        <a:t>A Web System for Farming Management</a:t>
                      </a:r>
                      <a:endParaRPr lang="en-IN" sz="1400" dirty="0">
                        <a:effectLst/>
                      </a:endParaRPr>
                    </a:p>
                    <a:p>
                      <a:pPr algn="l">
                        <a:lnSpc>
                          <a:spcPct val="115000"/>
                        </a:lnSpc>
                        <a:spcAft>
                          <a:spcPts val="1000"/>
                        </a:spcAft>
                      </a:pPr>
                      <a:r>
                        <a:rPr lang="en-US" sz="1400" dirty="0">
                          <a:effectLst/>
                        </a:rPr>
                        <a:t> 2020</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400">
                          <a:effectLst/>
                        </a:rPr>
                        <a:t>Glaubos Climaco, Fernando Chagas, Valéria M. Silva, Gentil V. Barbosa, and Patrick Letouze</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400" dirty="0">
                          <a:effectLst/>
                        </a:rPr>
                        <a:t>The system plays a role as an interface between government and specialized technicians and farmers. In that way, technical support and guidance could be provided in a long distance form or reducing on site activities.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400" dirty="0">
                          <a:effectLst/>
                        </a:rPr>
                        <a:t>This work is part of a project that intends to support small farmers in poor regions of Brazil called “</a:t>
                      </a:r>
                      <a:r>
                        <a:rPr lang="en-US" sz="1400" dirty="0" err="1">
                          <a:effectLst/>
                        </a:rPr>
                        <a:t>territórios</a:t>
                      </a:r>
                      <a:r>
                        <a:rPr lang="en-US" sz="1400" dirty="0">
                          <a:effectLst/>
                        </a:rPr>
                        <a:t> </a:t>
                      </a:r>
                      <a:r>
                        <a:rPr lang="en-US" sz="1400" dirty="0" err="1">
                          <a:effectLst/>
                        </a:rPr>
                        <a:t>da</a:t>
                      </a:r>
                      <a:r>
                        <a:rPr lang="en-US" sz="1400" dirty="0">
                          <a:effectLst/>
                        </a:rPr>
                        <a:t> </a:t>
                      </a:r>
                      <a:r>
                        <a:rPr lang="en-US" sz="1400" dirty="0" err="1">
                          <a:effectLst/>
                        </a:rPr>
                        <a:t>cidadania</a:t>
                      </a:r>
                      <a:r>
                        <a:rPr lang="en-US" sz="1400" dirty="0">
                          <a:effectLst/>
                        </a:rPr>
                        <a:t>” (citizenship territories).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extLst>
                  <a:ext uri="{0D108BD9-81ED-4DB2-BD59-A6C34878D82A}">
                    <a16:rowId xmlns:a16="http://schemas.microsoft.com/office/drawing/2014/main" val="4285609522"/>
                  </a:ext>
                </a:extLst>
              </a:tr>
              <a:tr h="1699886">
                <a:tc>
                  <a:txBody>
                    <a:bodyPr/>
                    <a:lstStyle/>
                    <a:p>
                      <a:pPr algn="l">
                        <a:lnSpc>
                          <a:spcPct val="115000"/>
                        </a:lnSpc>
                        <a:spcAft>
                          <a:spcPts val="1000"/>
                        </a:spcAft>
                      </a:pPr>
                      <a:r>
                        <a:rPr lang="en-US" sz="1050">
                          <a:effectLst/>
                        </a:rPr>
                        <a:t>3</a:t>
                      </a:r>
                      <a:endParaRPr lang="en-IN" sz="105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400" dirty="0">
                          <a:effectLst/>
                        </a:rPr>
                        <a:t>A WEB-DESIGNED SMART FARMING SYSTEM: “APPLICATION FROM FARMERS TO CONSUMERS”</a:t>
                      </a:r>
                    </a:p>
                    <a:p>
                      <a:pPr algn="l">
                        <a:lnSpc>
                          <a:spcPct val="115000"/>
                        </a:lnSpc>
                        <a:spcAft>
                          <a:spcPts val="10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2023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400">
                          <a:effectLst/>
                        </a:rPr>
                        <a:t>Dr. Dayanand G. Savakar*1, Mahesh Bijjaragi*2, Danesh Telsang*3</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400" dirty="0">
                          <a:effectLst/>
                        </a:rPr>
                        <a:t>The study clearly illustrated changes in consumer marketing practices and focused on online purchasing by farmers. The company has gained too much popularity due to the best services in providing high quality fruits and vegetables.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400" dirty="0">
                          <a:effectLst/>
                        </a:rPr>
                        <a:t>Online selling of vegetables is the right way for modern people. With this application, farmers get their profit without any intermediaries between their sales.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extLst>
                  <a:ext uri="{0D108BD9-81ED-4DB2-BD59-A6C34878D82A}">
                    <a16:rowId xmlns:a16="http://schemas.microsoft.com/office/drawing/2014/main" val="3356433906"/>
                  </a:ext>
                </a:extLst>
              </a:tr>
            </a:tbl>
          </a:graphicData>
        </a:graphic>
      </p:graphicFrame>
    </p:spTree>
    <p:extLst>
      <p:ext uri="{BB962C8B-B14F-4D97-AF65-F5344CB8AC3E}">
        <p14:creationId xmlns:p14="http://schemas.microsoft.com/office/powerpoint/2010/main" val="34009991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28713" y="442913"/>
            <a:ext cx="6431569" cy="523220"/>
          </a:xfrm>
          <a:prstGeom prst="rect">
            <a:avLst/>
          </a:prstGeom>
          <a:noFill/>
        </p:spPr>
        <p:txBody>
          <a:bodyPr wrap="none" rtlCol="0">
            <a:spAutoFit/>
          </a:bodyPr>
          <a:lstStyle/>
          <a:p>
            <a:r>
              <a:rPr lang="en-IN" sz="2800" b="1" dirty="0"/>
              <a:t>COMPARISION WITH EXISTING WORK</a:t>
            </a:r>
            <a:endParaRPr lang="en-US" sz="2800" b="1" dirty="0"/>
          </a:p>
        </p:txBody>
      </p:sp>
      <p:graphicFrame>
        <p:nvGraphicFramePr>
          <p:cNvPr id="5" name="Table 4"/>
          <p:cNvGraphicFramePr>
            <a:graphicFrameLocks noGrp="1"/>
          </p:cNvGraphicFramePr>
          <p:nvPr/>
        </p:nvGraphicFramePr>
        <p:xfrm>
          <a:off x="857248" y="1057275"/>
          <a:ext cx="10572754" cy="5553964"/>
        </p:xfrm>
        <a:graphic>
          <a:graphicData uri="http://schemas.openxmlformats.org/drawingml/2006/table">
            <a:tbl>
              <a:tblPr firstRow="1" bandRow="1">
                <a:tableStyleId>{5C22544A-7EE6-4342-B048-85BDC9FD1C3A}</a:tableStyleId>
              </a:tblPr>
              <a:tblGrid>
                <a:gridCol w="971552">
                  <a:extLst>
                    <a:ext uri="{9D8B030D-6E8A-4147-A177-3AD203B41FA5}">
                      <a16:colId xmlns:a16="http://schemas.microsoft.com/office/drawing/2014/main" val="20000"/>
                    </a:ext>
                  </a:extLst>
                </a:gridCol>
                <a:gridCol w="4314826">
                  <a:extLst>
                    <a:ext uri="{9D8B030D-6E8A-4147-A177-3AD203B41FA5}">
                      <a16:colId xmlns:a16="http://schemas.microsoft.com/office/drawing/2014/main" val="20001"/>
                    </a:ext>
                  </a:extLst>
                </a:gridCol>
                <a:gridCol w="2643188">
                  <a:extLst>
                    <a:ext uri="{9D8B030D-6E8A-4147-A177-3AD203B41FA5}">
                      <a16:colId xmlns:a16="http://schemas.microsoft.com/office/drawing/2014/main" val="20002"/>
                    </a:ext>
                  </a:extLst>
                </a:gridCol>
                <a:gridCol w="2643188">
                  <a:extLst>
                    <a:ext uri="{9D8B030D-6E8A-4147-A177-3AD203B41FA5}">
                      <a16:colId xmlns:a16="http://schemas.microsoft.com/office/drawing/2014/main" val="20003"/>
                    </a:ext>
                  </a:extLst>
                </a:gridCol>
              </a:tblGrid>
              <a:tr h="914400">
                <a:tc>
                  <a:txBody>
                    <a:bodyPr/>
                    <a:lstStyle/>
                    <a:p>
                      <a:r>
                        <a:rPr lang="en-IN" dirty="0" err="1"/>
                        <a:t>SL.No</a:t>
                      </a:r>
                      <a:endParaRPr lang="en-US" dirty="0"/>
                    </a:p>
                  </a:txBody>
                  <a:tcPr/>
                </a:tc>
                <a:tc>
                  <a:txBody>
                    <a:bodyPr/>
                    <a:lstStyle/>
                    <a:p>
                      <a:r>
                        <a:rPr lang="en-IN" dirty="0"/>
                        <a:t>PAPER TITLE</a:t>
                      </a:r>
                      <a:endParaRPr lang="en-US" dirty="0"/>
                    </a:p>
                  </a:txBody>
                  <a:tcPr/>
                </a:tc>
                <a:tc>
                  <a:txBody>
                    <a:bodyPr/>
                    <a:lstStyle/>
                    <a:p>
                      <a:r>
                        <a:rPr lang="en-IN" dirty="0"/>
                        <a:t>EXISITING METHODOLOGY</a:t>
                      </a:r>
                      <a:endParaRPr lang="en-US" dirty="0"/>
                    </a:p>
                  </a:txBody>
                  <a:tcPr/>
                </a:tc>
                <a:tc>
                  <a:txBody>
                    <a:bodyPr/>
                    <a:lstStyle/>
                    <a:p>
                      <a:r>
                        <a:rPr lang="en-IN" dirty="0"/>
                        <a:t>ADDITIONAL METHODOLOGY</a:t>
                      </a:r>
                      <a:endParaRPr lang="en-US" dirty="0"/>
                    </a:p>
                  </a:txBody>
                  <a:tcPr/>
                </a:tc>
                <a:extLst>
                  <a:ext uri="{0D108BD9-81ED-4DB2-BD59-A6C34878D82A}">
                    <a16:rowId xmlns:a16="http://schemas.microsoft.com/office/drawing/2014/main" val="10000"/>
                  </a:ext>
                </a:extLst>
              </a:tr>
              <a:tr h="928688">
                <a:tc>
                  <a:txBody>
                    <a:bodyPr/>
                    <a:lstStyle/>
                    <a:p>
                      <a:r>
                        <a:rPr lang="en-IN" dirty="0"/>
                        <a:t>1</a:t>
                      </a:r>
                      <a:endParaRPr lang="en-US" dirty="0"/>
                    </a:p>
                  </a:txBody>
                  <a:tcPr/>
                </a:tc>
                <a:tc>
                  <a:txBody>
                    <a:bodyPr/>
                    <a:lstStyle/>
                    <a:p>
                      <a:pPr algn="l">
                        <a:lnSpc>
                          <a:spcPct val="115000"/>
                        </a:lnSpc>
                        <a:spcAft>
                          <a:spcPts val="1000"/>
                        </a:spcAft>
                      </a:pPr>
                      <a:r>
                        <a:rPr lang="en-US" sz="1800" dirty="0">
                          <a:effectLst/>
                        </a:rPr>
                        <a:t>Development of Web Based System for Farmer to Consumer Product Selling Through Direct Marketing</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a:txBody>
                  <a:tcPr/>
                </a:tc>
                <a:tc>
                  <a:txBody>
                    <a:bodyPr/>
                    <a:lstStyle/>
                    <a:p>
                      <a:r>
                        <a:rPr lang="en-IN" dirty="0"/>
                        <a:t>Information of the farms</a:t>
                      </a:r>
                      <a:r>
                        <a:rPr lang="en-IN" baseline="0" dirty="0"/>
                        <a:t> sent through emails</a:t>
                      </a:r>
                      <a:endParaRPr lang="en-US" dirty="0"/>
                    </a:p>
                  </a:txBody>
                  <a:tcPr/>
                </a:tc>
                <a:tc>
                  <a:txBody>
                    <a:bodyPr/>
                    <a:lstStyle/>
                    <a:p>
                      <a:r>
                        <a:rPr lang="en-IN" dirty="0"/>
                        <a:t>Storing all the information collected through sensors in cloud</a:t>
                      </a:r>
                      <a:endParaRPr lang="en-US" dirty="0"/>
                    </a:p>
                  </a:txBody>
                  <a:tcPr/>
                </a:tc>
                <a:extLst>
                  <a:ext uri="{0D108BD9-81ED-4DB2-BD59-A6C34878D82A}">
                    <a16:rowId xmlns:a16="http://schemas.microsoft.com/office/drawing/2014/main" val="10001"/>
                  </a:ext>
                </a:extLst>
              </a:tr>
              <a:tr h="914400">
                <a:tc>
                  <a:txBody>
                    <a:bodyPr/>
                    <a:lstStyle/>
                    <a:p>
                      <a:r>
                        <a:rPr lang="en-IN" dirty="0"/>
                        <a:t>2</a:t>
                      </a:r>
                      <a:endParaRPr lang="en-US" dirty="0"/>
                    </a:p>
                  </a:txBody>
                  <a:tcPr/>
                </a:tc>
                <a:tc>
                  <a:txBody>
                    <a:bodyPr/>
                    <a:lstStyle/>
                    <a:p>
                      <a:pPr algn="l">
                        <a:lnSpc>
                          <a:spcPct val="115000"/>
                        </a:lnSpc>
                        <a:spcAft>
                          <a:spcPts val="1000"/>
                        </a:spcAft>
                      </a:pPr>
                      <a:r>
                        <a:rPr lang="en-US" sz="1800" kern="1800" dirty="0">
                          <a:effectLst/>
                        </a:rPr>
                        <a:t>A Web System for Farming Management</a:t>
                      </a:r>
                      <a:endParaRPr lang="en-IN" sz="1800" dirty="0">
                        <a:effectLst/>
                      </a:endParaRPr>
                    </a:p>
                    <a:p>
                      <a:pPr algn="l">
                        <a:lnSpc>
                          <a:spcPct val="115000"/>
                        </a:lnSpc>
                        <a:spcAft>
                          <a:spcPts val="1000"/>
                        </a:spcAft>
                      </a:pPr>
                      <a:r>
                        <a:rPr lang="en-US" sz="1800" dirty="0">
                          <a:effectLst/>
                        </a:rPr>
                        <a: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r>
                        <a:rPr lang="en-IN" dirty="0"/>
                        <a:t>Only collection of data is done</a:t>
                      </a:r>
                      <a:endParaRPr lang="en-US" dirty="0"/>
                    </a:p>
                  </a:txBody>
                  <a:tcPr/>
                </a:tc>
                <a:tc>
                  <a:txBody>
                    <a:bodyPr/>
                    <a:lstStyle/>
                    <a:p>
                      <a:r>
                        <a:rPr lang="en-IN" dirty="0"/>
                        <a:t>Data analysis on the collected data is done to give better yield analysis</a:t>
                      </a:r>
                      <a:endParaRPr lang="en-US" dirty="0"/>
                    </a:p>
                  </a:txBody>
                  <a:tcPr/>
                </a:tc>
                <a:extLst>
                  <a:ext uri="{0D108BD9-81ED-4DB2-BD59-A6C34878D82A}">
                    <a16:rowId xmlns:a16="http://schemas.microsoft.com/office/drawing/2014/main" val="10002"/>
                  </a:ext>
                </a:extLst>
              </a:tr>
              <a:tr h="914400">
                <a:tc>
                  <a:txBody>
                    <a:bodyPr/>
                    <a:lstStyle/>
                    <a:p>
                      <a:r>
                        <a:rPr lang="en-IN" dirty="0"/>
                        <a:t>3</a:t>
                      </a:r>
                      <a:endParaRPr lang="en-US" dirty="0"/>
                    </a:p>
                  </a:txBody>
                  <a:tcPr/>
                </a:tc>
                <a:tc>
                  <a:txBody>
                    <a:bodyPr/>
                    <a:lstStyle/>
                    <a:p>
                      <a:pPr algn="l">
                        <a:lnSpc>
                          <a:spcPct val="115000"/>
                        </a:lnSpc>
                        <a:spcAft>
                          <a:spcPts val="1000"/>
                        </a:spcAft>
                      </a:pPr>
                      <a:r>
                        <a:rPr lang="en-US" sz="1800" dirty="0">
                          <a:effectLst/>
                        </a:rPr>
                        <a:t>A WEB-DESIGNED SMART FARMING SYSTEM: “APPLICATION FROM FARMERS TO CONSUMERS”</a:t>
                      </a:r>
                    </a:p>
                    <a:p>
                      <a:pPr algn="l">
                        <a:lnSpc>
                          <a:spcPct val="115000"/>
                        </a:lnSpc>
                        <a:spcAft>
                          <a:spcPts val="1000"/>
                        </a:spcAft>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r>
                        <a:rPr lang="en-IN" dirty="0"/>
                        <a:t>Use of humidity and temperature</a:t>
                      </a:r>
                      <a:r>
                        <a:rPr lang="en-IN" baseline="0" dirty="0"/>
                        <a:t> sensors</a:t>
                      </a:r>
                      <a:endParaRPr lang="en-US" dirty="0"/>
                    </a:p>
                  </a:txBody>
                  <a:tcPr/>
                </a:tc>
                <a:tc>
                  <a:txBody>
                    <a:bodyPr/>
                    <a:lstStyle/>
                    <a:p>
                      <a:r>
                        <a:rPr lang="en-IN" dirty="0"/>
                        <a:t>Use of temperature , humidity, soil moisture and NPK sensor. Also supplying water through an water</a:t>
                      </a:r>
                      <a:r>
                        <a:rPr lang="en-IN" baseline="0" dirty="0"/>
                        <a:t> pump if water level is below threshold</a:t>
                      </a:r>
                      <a:r>
                        <a:rPr lang="en-IN" dirty="0"/>
                        <a:t> </a:t>
                      </a:r>
                      <a:endParaRPr lang="en-US" dirty="0"/>
                    </a:p>
                  </a:txBody>
                  <a:tcPr/>
                </a:tc>
                <a:extLst>
                  <a:ext uri="{0D108BD9-81ED-4DB2-BD59-A6C34878D82A}">
                    <a16:rowId xmlns:a16="http://schemas.microsoft.com/office/drawing/2014/main" val="10003"/>
                  </a:ext>
                </a:extLst>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nvGraphicFramePr>
        <p:xfrm>
          <a:off x="857248" y="1057275"/>
          <a:ext cx="10572754" cy="3566160"/>
        </p:xfrm>
        <a:graphic>
          <a:graphicData uri="http://schemas.openxmlformats.org/drawingml/2006/table">
            <a:tbl>
              <a:tblPr firstRow="1" bandRow="1">
                <a:tableStyleId>{5C22544A-7EE6-4342-B048-85BDC9FD1C3A}</a:tableStyleId>
              </a:tblPr>
              <a:tblGrid>
                <a:gridCol w="971552">
                  <a:extLst>
                    <a:ext uri="{9D8B030D-6E8A-4147-A177-3AD203B41FA5}">
                      <a16:colId xmlns:a16="http://schemas.microsoft.com/office/drawing/2014/main" val="20000"/>
                    </a:ext>
                  </a:extLst>
                </a:gridCol>
                <a:gridCol w="4314826">
                  <a:extLst>
                    <a:ext uri="{9D8B030D-6E8A-4147-A177-3AD203B41FA5}">
                      <a16:colId xmlns:a16="http://schemas.microsoft.com/office/drawing/2014/main" val="20001"/>
                    </a:ext>
                  </a:extLst>
                </a:gridCol>
                <a:gridCol w="2643188">
                  <a:extLst>
                    <a:ext uri="{9D8B030D-6E8A-4147-A177-3AD203B41FA5}">
                      <a16:colId xmlns:a16="http://schemas.microsoft.com/office/drawing/2014/main" val="20002"/>
                    </a:ext>
                  </a:extLst>
                </a:gridCol>
                <a:gridCol w="2643188">
                  <a:extLst>
                    <a:ext uri="{9D8B030D-6E8A-4147-A177-3AD203B41FA5}">
                      <a16:colId xmlns:a16="http://schemas.microsoft.com/office/drawing/2014/main" val="20003"/>
                    </a:ext>
                  </a:extLst>
                </a:gridCol>
              </a:tblGrid>
              <a:tr h="914400">
                <a:tc>
                  <a:txBody>
                    <a:bodyPr/>
                    <a:lstStyle/>
                    <a:p>
                      <a:r>
                        <a:rPr lang="en-IN" dirty="0" err="1"/>
                        <a:t>SL.No</a:t>
                      </a:r>
                      <a:endParaRPr lang="en-US" dirty="0"/>
                    </a:p>
                  </a:txBody>
                  <a:tcPr/>
                </a:tc>
                <a:tc>
                  <a:txBody>
                    <a:bodyPr/>
                    <a:lstStyle/>
                    <a:p>
                      <a:r>
                        <a:rPr lang="en-IN" dirty="0"/>
                        <a:t>PAPER TITLE</a:t>
                      </a:r>
                      <a:endParaRPr lang="en-US" dirty="0"/>
                    </a:p>
                  </a:txBody>
                  <a:tcPr/>
                </a:tc>
                <a:tc>
                  <a:txBody>
                    <a:bodyPr/>
                    <a:lstStyle/>
                    <a:p>
                      <a:r>
                        <a:rPr lang="en-IN" dirty="0"/>
                        <a:t>EXISITING METHODOLOGY</a:t>
                      </a:r>
                      <a:endParaRPr lang="en-US" dirty="0"/>
                    </a:p>
                  </a:txBody>
                  <a:tcPr/>
                </a:tc>
                <a:tc>
                  <a:txBody>
                    <a:bodyPr/>
                    <a:lstStyle/>
                    <a:p>
                      <a:r>
                        <a:rPr lang="en-IN" dirty="0"/>
                        <a:t>ADDITIONAL METHODOLOGY</a:t>
                      </a:r>
                      <a:endParaRPr lang="en-US" dirty="0"/>
                    </a:p>
                  </a:txBody>
                  <a:tcPr/>
                </a:tc>
                <a:extLst>
                  <a:ext uri="{0D108BD9-81ED-4DB2-BD59-A6C34878D82A}">
                    <a16:rowId xmlns:a16="http://schemas.microsoft.com/office/drawing/2014/main" val="10000"/>
                  </a:ext>
                </a:extLst>
              </a:tr>
              <a:tr h="928688">
                <a:tc>
                  <a:txBody>
                    <a:bodyPr/>
                    <a:lstStyle/>
                    <a:p>
                      <a:r>
                        <a:rPr lang="en-IN" dirty="0"/>
                        <a:t>4</a:t>
                      </a:r>
                      <a:endParaRPr lang="en-US" dirty="0"/>
                    </a:p>
                  </a:txBody>
                  <a:tcPr/>
                </a:tc>
                <a:tc>
                  <a:txBody>
                    <a:bodyPr/>
                    <a:lstStyle/>
                    <a:p>
                      <a:pPr algn="l">
                        <a:lnSpc>
                          <a:spcPct val="115000"/>
                        </a:lnSpc>
                        <a:spcAft>
                          <a:spcPts val="1000"/>
                        </a:spcAft>
                      </a:pPr>
                      <a:r>
                        <a:rPr lang="en-US" sz="2400" dirty="0">
                          <a:effectLst/>
                        </a:rPr>
                        <a:t>Online farm management system</a:t>
                      </a:r>
                    </a:p>
                    <a:p>
                      <a:pPr algn="l">
                        <a:lnSpc>
                          <a:spcPct val="115000"/>
                        </a:lnSpc>
                        <a:spcAft>
                          <a:spcPts val="1000"/>
                        </a:spcAft>
                      </a:pPr>
                      <a:r>
                        <a:rPr lang="en-US" sz="2400" dirty="0">
                          <a:effectLst/>
                          <a:latin typeface="Calibri" panose="020F0502020204030204" pitchFamily="34" charset="0"/>
                          <a:ea typeface="Calibri" panose="020F0502020204030204" pitchFamily="34" charset="0"/>
                          <a:cs typeface="Times New Roman" panose="02020603050405020304" pitchFamily="18" charset="0"/>
                        </a:rPr>
                        <a:t>2023</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r>
                        <a:rPr lang="en-IN" dirty="0"/>
                        <a:t>Focused more on the management of the data</a:t>
                      </a:r>
                      <a:r>
                        <a:rPr lang="en-IN" baseline="0" dirty="0"/>
                        <a:t> collected</a:t>
                      </a:r>
                      <a:endParaRPr lang="en-US" dirty="0"/>
                    </a:p>
                  </a:txBody>
                  <a:tcPr/>
                </a:tc>
                <a:tc>
                  <a:txBody>
                    <a:bodyPr/>
                    <a:lstStyle/>
                    <a:p>
                      <a:r>
                        <a:rPr lang="en-IN" dirty="0"/>
                        <a:t>Focused more helping</a:t>
                      </a:r>
                      <a:r>
                        <a:rPr lang="en-IN" baseline="0" dirty="0"/>
                        <a:t> farmers get better yield and  eliminating middlemen</a:t>
                      </a:r>
                      <a:endParaRPr lang="en-US" dirty="0"/>
                    </a:p>
                  </a:txBody>
                  <a:tcPr/>
                </a:tc>
                <a:extLst>
                  <a:ext uri="{0D108BD9-81ED-4DB2-BD59-A6C34878D82A}">
                    <a16:rowId xmlns:a16="http://schemas.microsoft.com/office/drawing/2014/main" val="10001"/>
                  </a:ext>
                </a:extLst>
              </a:tr>
              <a:tr h="914400">
                <a:tc>
                  <a:txBody>
                    <a:bodyPr/>
                    <a:lstStyle/>
                    <a:p>
                      <a:r>
                        <a:rPr lang="en-IN" dirty="0"/>
                        <a:t>5</a:t>
                      </a:r>
                      <a:endParaRPr lang="en-US" dirty="0"/>
                    </a:p>
                  </a:txBody>
                  <a:tcPr/>
                </a:tc>
                <a:tc>
                  <a:txBody>
                    <a:bodyPr/>
                    <a:lstStyle/>
                    <a:p>
                      <a:pPr algn="l">
                        <a:lnSpc>
                          <a:spcPct val="115000"/>
                        </a:lnSpc>
                        <a:spcAft>
                          <a:spcPts val="1000"/>
                        </a:spcAft>
                      </a:pPr>
                      <a:r>
                        <a:rPr lang="en-US" sz="2000" dirty="0">
                          <a:effectLst/>
                        </a:rPr>
                        <a:t>Homegrowns: An E-Commerce platform for farmers.</a:t>
                      </a:r>
                    </a:p>
                    <a:p>
                      <a:pPr algn="l">
                        <a:lnSpc>
                          <a:spcPct val="115000"/>
                        </a:lnSpc>
                        <a:spcAft>
                          <a:spcPts val="1000"/>
                        </a:spcAft>
                      </a:pPr>
                      <a:r>
                        <a:rPr lang="en-US" sz="2000" dirty="0">
                          <a:effectLst/>
                          <a:latin typeface="Calibri" panose="020F0502020204030204" pitchFamily="34" charset="0"/>
                          <a:ea typeface="Calibri" panose="020F0502020204030204" pitchFamily="34" charset="0"/>
                          <a:cs typeface="Times New Roman" panose="02020603050405020304" pitchFamily="18" charset="0"/>
                        </a:rPr>
                        <a:t>2023</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r>
                        <a:rPr lang="en-IN" dirty="0"/>
                        <a:t>Comparison with current market price is not done</a:t>
                      </a:r>
                      <a:endParaRPr lang="en-US" dirty="0"/>
                    </a:p>
                  </a:txBody>
                  <a:tcPr/>
                </a:tc>
                <a:tc>
                  <a:txBody>
                    <a:bodyPr/>
                    <a:lstStyle/>
                    <a:p>
                      <a:r>
                        <a:rPr lang="en-IN" dirty="0"/>
                        <a:t>Using data analysis the comparison with current market</a:t>
                      </a:r>
                      <a:r>
                        <a:rPr lang="en-IN" baseline="0" dirty="0"/>
                        <a:t> price is done</a:t>
                      </a:r>
                      <a:endParaRPr lang="en-US" dirty="0"/>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aphicFrame>
        <p:nvGraphicFramePr>
          <p:cNvPr id="1026" name="Object 2"/>
          <p:cNvGraphicFramePr>
            <a:graphicFrameLocks noChangeAspect="1"/>
          </p:cNvGraphicFramePr>
          <p:nvPr/>
        </p:nvGraphicFramePr>
        <p:xfrm>
          <a:off x="828675" y="1228724"/>
          <a:ext cx="10301288" cy="5114925"/>
        </p:xfrm>
        <a:graphic>
          <a:graphicData uri="http://schemas.openxmlformats.org/presentationml/2006/ole">
            <mc:AlternateContent xmlns:mc="http://schemas.openxmlformats.org/markup-compatibility/2006">
              <mc:Choice xmlns:v="urn:schemas-microsoft-com:vml" Requires="v">
                <p:oleObj spid="_x0000_s1026" name="Acrobat Document" r:id="rId2" imgW="7543519" imgH="5828904" progId="AcroExch.Document.DC">
                  <p:embed/>
                </p:oleObj>
              </mc:Choice>
              <mc:Fallback>
                <p:oleObj name="Acrobat Document" r:id="rId2" imgW="7543519" imgH="5828904" progId="AcroExch.Document.DC">
                  <p:embed/>
                  <p:pic>
                    <p:nvPicPr>
                      <p:cNvPr id="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8675" y="1228724"/>
                        <a:ext cx="10301288" cy="5114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7" name="Content Placeholder 2"/>
          <p:cNvSpPr>
            <a:spLocks noGrp="1"/>
          </p:cNvSpPr>
          <p:nvPr>
            <p:ph idx="1"/>
          </p:nvPr>
        </p:nvSpPr>
        <p:spPr>
          <a:xfrm>
            <a:off x="684212" y="685800"/>
            <a:ext cx="8534400" cy="3615267"/>
          </a:xfrm>
        </p:spPr>
        <p:txBody>
          <a:bodyPr/>
          <a:lstStyle/>
          <a:p>
            <a:pPr>
              <a:buNone/>
            </a:pPr>
            <a:endParaRPr lang="en-US" dirty="0"/>
          </a:p>
        </p:txBody>
      </p:sp>
      <p:sp>
        <p:nvSpPr>
          <p:cNvPr id="8" name="TextBox 7"/>
          <p:cNvSpPr txBox="1"/>
          <p:nvPr/>
        </p:nvSpPr>
        <p:spPr>
          <a:xfrm>
            <a:off x="1671637" y="742950"/>
            <a:ext cx="5457825" cy="584775"/>
          </a:xfrm>
          <a:prstGeom prst="rect">
            <a:avLst/>
          </a:prstGeom>
          <a:noFill/>
        </p:spPr>
        <p:txBody>
          <a:bodyPr wrap="square" rtlCol="0">
            <a:spAutoFit/>
          </a:bodyPr>
          <a:lstStyle/>
          <a:p>
            <a:r>
              <a:rPr lang="en-IN" sz="3200" b="1" dirty="0"/>
              <a:t>WEEKLY REPORT_WEEK1</a:t>
            </a:r>
            <a:endParaRPr lang="en-US" sz="3200" b="1"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pPr>
              <a:buNone/>
            </a:pPr>
            <a:endParaRPr lang="en-US" dirty="0"/>
          </a:p>
        </p:txBody>
      </p:sp>
      <p:graphicFrame>
        <p:nvGraphicFramePr>
          <p:cNvPr id="2050" name="Object 2"/>
          <p:cNvGraphicFramePr>
            <a:graphicFrameLocks noChangeAspect="1"/>
          </p:cNvGraphicFramePr>
          <p:nvPr/>
        </p:nvGraphicFramePr>
        <p:xfrm>
          <a:off x="1200150" y="1214438"/>
          <a:ext cx="10115550" cy="5129212"/>
        </p:xfrm>
        <a:graphic>
          <a:graphicData uri="http://schemas.openxmlformats.org/presentationml/2006/ole">
            <mc:AlternateContent xmlns:mc="http://schemas.openxmlformats.org/markup-compatibility/2006">
              <mc:Choice xmlns:v="urn:schemas-microsoft-com:vml" Requires="v">
                <p:oleObj spid="_x0000_s2050" name="Acrobat Document" r:id="rId2" imgW="7543519" imgH="5828904" progId="AcroExch.Document.DC">
                  <p:embed/>
                </p:oleObj>
              </mc:Choice>
              <mc:Fallback>
                <p:oleObj name="Acrobat Document" r:id="rId2" imgW="7543519" imgH="5828904" progId="AcroExch.Document.DC">
                  <p:embed/>
                  <p:pic>
                    <p:nvPicPr>
                      <p:cNvPr id="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0150" y="1214438"/>
                        <a:ext cx="10115550" cy="5129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TextBox 4"/>
          <p:cNvSpPr txBox="1"/>
          <p:nvPr/>
        </p:nvSpPr>
        <p:spPr>
          <a:xfrm>
            <a:off x="1285874" y="514350"/>
            <a:ext cx="5529263" cy="523220"/>
          </a:xfrm>
          <a:prstGeom prst="rect">
            <a:avLst/>
          </a:prstGeom>
          <a:noFill/>
        </p:spPr>
        <p:txBody>
          <a:bodyPr wrap="square" rtlCol="0">
            <a:spAutoFit/>
          </a:bodyPr>
          <a:lstStyle/>
          <a:p>
            <a:r>
              <a:rPr lang="en-IN" sz="2800" b="1" dirty="0"/>
              <a:t>WEEKLY REPORT-WEEK2</a:t>
            </a:r>
            <a:endParaRPr lang="en-US" sz="2800" b="1"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aphicFrame>
        <p:nvGraphicFramePr>
          <p:cNvPr id="3074" name="Object 2"/>
          <p:cNvGraphicFramePr>
            <a:graphicFrameLocks noChangeAspect="1"/>
          </p:cNvGraphicFramePr>
          <p:nvPr/>
        </p:nvGraphicFramePr>
        <p:xfrm>
          <a:off x="857251" y="1157288"/>
          <a:ext cx="10301288" cy="5186362"/>
        </p:xfrm>
        <a:graphic>
          <a:graphicData uri="http://schemas.openxmlformats.org/presentationml/2006/ole">
            <mc:AlternateContent xmlns:mc="http://schemas.openxmlformats.org/markup-compatibility/2006">
              <mc:Choice xmlns:v="urn:schemas-microsoft-com:vml" Requires="v">
                <p:oleObj spid="_x0000_s3074" name="Acrobat Document" r:id="rId2" imgW="7543519" imgH="5828904" progId="AcroExch.Document.DC">
                  <p:embed/>
                </p:oleObj>
              </mc:Choice>
              <mc:Fallback>
                <p:oleObj name="Acrobat Document" r:id="rId2" imgW="7543519" imgH="5828904" progId="AcroExch.Document.DC">
                  <p:embed/>
                  <p:pic>
                    <p:nvPicPr>
                      <p:cNvPr id="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7251" y="1157288"/>
                        <a:ext cx="10301288" cy="5186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TextBox 4"/>
          <p:cNvSpPr txBox="1"/>
          <p:nvPr/>
        </p:nvSpPr>
        <p:spPr>
          <a:xfrm>
            <a:off x="914400" y="457200"/>
            <a:ext cx="5443538" cy="646331"/>
          </a:xfrm>
          <a:prstGeom prst="rect">
            <a:avLst/>
          </a:prstGeom>
          <a:noFill/>
        </p:spPr>
        <p:txBody>
          <a:bodyPr wrap="square" rtlCol="0">
            <a:spAutoFit/>
          </a:bodyPr>
          <a:lstStyle/>
          <a:p>
            <a:r>
              <a:rPr lang="en-IN" sz="3600" b="1" dirty="0"/>
              <a:t>WEEKLY REPORT-WEEK3</a:t>
            </a:r>
            <a:endParaRPr lang="en-US" sz="3600" b="1" dirty="0"/>
          </a:p>
        </p:txBody>
      </p:sp>
      <p:sp>
        <p:nvSpPr>
          <p:cNvPr id="6" name="Content Placeholder 2"/>
          <p:cNvSpPr>
            <a:spLocks noGrp="1"/>
          </p:cNvSpPr>
          <p:nvPr>
            <p:ph idx="1"/>
          </p:nvPr>
        </p:nvSpPr>
        <p:spPr>
          <a:xfrm>
            <a:off x="684212" y="685800"/>
            <a:ext cx="8534400" cy="3615267"/>
          </a:xfrm>
        </p:spPr>
        <p:txBody>
          <a:bodyPr/>
          <a:lstStyle/>
          <a:p>
            <a:pPr>
              <a:buNone/>
            </a:pPr>
            <a:endParaRPr 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FA288-020C-5093-6901-FDEFD9FCEA2D}"/>
              </a:ext>
            </a:extLst>
          </p:cNvPr>
          <p:cNvSpPr>
            <a:spLocks noGrp="1"/>
          </p:cNvSpPr>
          <p:nvPr>
            <p:ph type="title"/>
          </p:nvPr>
        </p:nvSpPr>
        <p:spPr>
          <a:xfrm>
            <a:off x="540773" y="106530"/>
            <a:ext cx="8225075" cy="1250321"/>
          </a:xfrm>
        </p:spPr>
        <p:txBody>
          <a:bodyPr>
            <a:normAutofit/>
          </a:bodyPr>
          <a:lstStyle/>
          <a:p>
            <a:r>
              <a:rPr lang="en-IN" sz="2400" b="1" dirty="0"/>
              <a:t>REFERENCES</a:t>
            </a:r>
          </a:p>
        </p:txBody>
      </p:sp>
      <p:sp>
        <p:nvSpPr>
          <p:cNvPr id="3" name="Content Placeholder 2">
            <a:extLst>
              <a:ext uri="{FF2B5EF4-FFF2-40B4-BE49-F238E27FC236}">
                <a16:creationId xmlns:a16="http://schemas.microsoft.com/office/drawing/2014/main" id="{16868D11-0B15-1A4B-E01E-5F2E34F7627D}"/>
              </a:ext>
            </a:extLst>
          </p:cNvPr>
          <p:cNvSpPr>
            <a:spLocks noGrp="1"/>
          </p:cNvSpPr>
          <p:nvPr>
            <p:ph idx="1"/>
          </p:nvPr>
        </p:nvSpPr>
        <p:spPr>
          <a:xfrm>
            <a:off x="377598" y="731690"/>
            <a:ext cx="11060945" cy="5620760"/>
          </a:xfrm>
        </p:spPr>
        <p:txBody>
          <a:bodyPr>
            <a:normAutofit fontScale="92500"/>
          </a:bodyPr>
          <a:lstStyle/>
          <a:p>
            <a:pPr marL="0" indent="0">
              <a:lnSpc>
                <a:spcPct val="115000"/>
              </a:lnSpc>
              <a:spcAft>
                <a:spcPts val="1000"/>
              </a:spcAft>
              <a:buNone/>
            </a:pPr>
            <a:endParaRPr lang="en-IN" sz="2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IN" sz="2000" dirty="0">
                <a:solidFill>
                  <a:schemeClr val="tx1"/>
                </a:solidFill>
              </a:rPr>
              <a:t>[1] Anand, N. &amp; Er. V.P. (2023). Smart Farming: IOT Based Smart Sensors Agriculture Stick for Live Temperature and Moisture Monitoring using Arduino, Cloud Computing &amp; Solar Technology.</a:t>
            </a:r>
            <a:endParaRPr lang="en-IN" sz="2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[2] </a:t>
            </a:r>
            <a:r>
              <a:rPr lang="en-US" sz="2000" dirty="0" err="1">
                <a:solidFill>
                  <a:schemeClr val="tx1"/>
                </a:solidFill>
              </a:rPr>
              <a:t>Rubeena</a:t>
            </a:r>
            <a:r>
              <a:rPr lang="en-US" sz="2000" dirty="0">
                <a:solidFill>
                  <a:schemeClr val="tx1"/>
                </a:solidFill>
              </a:rPr>
              <a:t> , J. &amp; </a:t>
            </a:r>
            <a:r>
              <a:rPr lang="en-US" sz="2000" dirty="0" err="1">
                <a:solidFill>
                  <a:schemeClr val="tx1"/>
                </a:solidFill>
              </a:rPr>
              <a:t>Gokilavani</a:t>
            </a:r>
            <a:r>
              <a:rPr lang="en-US" sz="2000" dirty="0">
                <a:solidFill>
                  <a:schemeClr val="tx1"/>
                </a:solidFill>
              </a:rPr>
              <a:t> . (2023). Recent Survey on IOT Application: Smart Agriculture. IJIRAE: International Journal of Innovative Research in Advanced Engineering, 6(341-344</a:t>
            </a:r>
            <a:r>
              <a:rPr lang="en-US" dirty="0">
                <a:solidFill>
                  <a:schemeClr val="tx1"/>
                </a:solidFill>
              </a:rPr>
              <a:t>).</a:t>
            </a:r>
            <a:endParaRPr lang="en-IN" sz="2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[3] </a:t>
            </a:r>
            <a:r>
              <a:rPr lang="en-US" sz="2000" dirty="0">
                <a:solidFill>
                  <a:schemeClr val="tx1"/>
                </a:solidFill>
              </a:rPr>
              <a:t>Babu, MS Prasad. (2023). A web-based tomato crop expert information system based on artificial intelligence and machine learning algorithms. </a:t>
            </a:r>
          </a:p>
          <a:p>
            <a:pPr>
              <a:lnSpc>
                <a:spcPct val="115000"/>
              </a:lnSpc>
              <a:spcAft>
                <a:spcPts val="1000"/>
              </a:spcAft>
            </a:pPr>
            <a:r>
              <a:rPr lang="en-US"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[4]</a:t>
            </a:r>
            <a:r>
              <a:rPr lang="en-US" sz="2000" dirty="0"/>
              <a:t> </a:t>
            </a:r>
            <a:r>
              <a:rPr lang="en-US" sz="2000" dirty="0">
                <a:solidFill>
                  <a:schemeClr val="tx1"/>
                </a:solidFill>
              </a:rPr>
              <a:t>Andri, P., Siti, M.W. &amp; </a:t>
            </a:r>
            <a:r>
              <a:rPr lang="en-US" sz="2000" dirty="0" err="1">
                <a:solidFill>
                  <a:schemeClr val="tx1"/>
                </a:solidFill>
              </a:rPr>
              <a:t>Azhari</a:t>
            </a:r>
            <a:r>
              <a:rPr lang="en-US" sz="2000" dirty="0">
                <a:solidFill>
                  <a:schemeClr val="tx1"/>
                </a:solidFill>
              </a:rPr>
              <a:t>. (2022). Expert System Model for Identification Pests and Diseases of Forest Tree Plantations, Int. J. Advance Soft Compu. Appl, 9(2), July</a:t>
            </a:r>
            <a:r>
              <a:rPr lang="en-US"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IN" sz="2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[5]</a:t>
            </a:r>
            <a:r>
              <a:rPr lang="en-US" dirty="0"/>
              <a:t> </a:t>
            </a:r>
            <a:r>
              <a:rPr lang="en-US" dirty="0" err="1">
                <a:solidFill>
                  <a:schemeClr val="tx1"/>
                </a:solidFill>
              </a:rPr>
              <a:t>Carvin</a:t>
            </a:r>
            <a:r>
              <a:rPr lang="en-US" dirty="0">
                <a:solidFill>
                  <a:schemeClr val="tx1"/>
                </a:solidFill>
              </a:rPr>
              <a:t>, D., Philippe, O. &amp; Pascal, B. (2020) Managing the upcoming ubiquitous computing. In Proceedings of the </a:t>
            </a:r>
            <a:r>
              <a:rPr lang="en-US" dirty="0" err="1">
                <a:solidFill>
                  <a:schemeClr val="tx1"/>
                </a:solidFill>
              </a:rPr>
              <a:t>th</a:t>
            </a:r>
            <a:r>
              <a:rPr lang="en-US" dirty="0">
                <a:solidFill>
                  <a:schemeClr val="tx1"/>
                </a:solidFill>
              </a:rPr>
              <a:t> 8 International Conference on Network and Service Management, 1276-280. International Federation for Information Processing.</a:t>
            </a:r>
            <a:endParaRPr lang="en-IN" dirty="0">
              <a:solidFill>
                <a:schemeClr val="tx1"/>
              </a:solidFill>
            </a:endParaRPr>
          </a:p>
        </p:txBody>
      </p:sp>
    </p:spTree>
    <p:extLst>
      <p:ext uri="{BB962C8B-B14F-4D97-AF65-F5344CB8AC3E}">
        <p14:creationId xmlns:p14="http://schemas.microsoft.com/office/powerpoint/2010/main" val="27873847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BFED0-A272-7E64-F585-11C43EF39661}"/>
              </a:ext>
            </a:extLst>
          </p:cNvPr>
          <p:cNvSpPr>
            <a:spLocks noGrp="1"/>
          </p:cNvSpPr>
          <p:nvPr>
            <p:ph type="title"/>
          </p:nvPr>
        </p:nvSpPr>
        <p:spPr>
          <a:xfrm>
            <a:off x="4136539" y="1894115"/>
            <a:ext cx="8534400" cy="2258008"/>
          </a:xfrm>
        </p:spPr>
        <p:txBody>
          <a:bodyPr/>
          <a:lstStyle/>
          <a:p>
            <a:r>
              <a:rPr lang="en-IN" dirty="0"/>
              <a:t>THANK YOU</a:t>
            </a:r>
          </a:p>
        </p:txBody>
      </p:sp>
    </p:spTree>
    <p:extLst>
      <p:ext uri="{BB962C8B-B14F-4D97-AF65-F5344CB8AC3E}">
        <p14:creationId xmlns:p14="http://schemas.microsoft.com/office/powerpoint/2010/main" val="26488833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D03EA-C524-C6E8-04E8-B241D6E5821B}"/>
              </a:ext>
            </a:extLst>
          </p:cNvPr>
          <p:cNvSpPr>
            <a:spLocks noGrp="1"/>
          </p:cNvSpPr>
          <p:nvPr>
            <p:ph type="title"/>
          </p:nvPr>
        </p:nvSpPr>
        <p:spPr>
          <a:xfrm>
            <a:off x="96384" y="102276"/>
            <a:ext cx="7358776" cy="224626"/>
          </a:xfrm>
        </p:spPr>
        <p:txBody>
          <a:bodyPr>
            <a:noAutofit/>
          </a:bodyPr>
          <a:lstStyle/>
          <a:p>
            <a:r>
              <a:rPr lang="en-IN" sz="2800" b="1" dirty="0"/>
              <a:t>                                      </a:t>
            </a:r>
          </a:p>
        </p:txBody>
      </p:sp>
      <p:sp>
        <p:nvSpPr>
          <p:cNvPr id="3" name="Content Placeholder 2">
            <a:extLst>
              <a:ext uri="{FF2B5EF4-FFF2-40B4-BE49-F238E27FC236}">
                <a16:creationId xmlns:a16="http://schemas.microsoft.com/office/drawing/2014/main" id="{57A09B53-6855-6E86-0F99-229D1F7F5197}"/>
              </a:ext>
            </a:extLst>
          </p:cNvPr>
          <p:cNvSpPr>
            <a:spLocks noGrp="1"/>
          </p:cNvSpPr>
          <p:nvPr>
            <p:ph idx="1"/>
          </p:nvPr>
        </p:nvSpPr>
        <p:spPr>
          <a:xfrm>
            <a:off x="553582" y="1063690"/>
            <a:ext cx="11063029" cy="5472404"/>
          </a:xfrm>
        </p:spPr>
        <p:txBody>
          <a:bodyPr>
            <a:normAutofit/>
          </a:bodyPr>
          <a:lstStyle/>
          <a:p>
            <a:pPr marL="0" indent="0">
              <a:lnSpc>
                <a:spcPct val="115000"/>
              </a:lnSpc>
              <a:spcAft>
                <a:spcPts val="1000"/>
              </a:spcAft>
              <a:buNone/>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graphicFrame>
        <p:nvGraphicFramePr>
          <p:cNvPr id="4" name="Table 3">
            <a:extLst>
              <a:ext uri="{FF2B5EF4-FFF2-40B4-BE49-F238E27FC236}">
                <a16:creationId xmlns:a16="http://schemas.microsoft.com/office/drawing/2014/main" id="{B9EB02E8-A0E5-E911-7574-82A9EDDF7BED}"/>
              </a:ext>
            </a:extLst>
          </p:cNvPr>
          <p:cNvGraphicFramePr>
            <a:graphicFrameLocks noGrp="1"/>
          </p:cNvGraphicFramePr>
          <p:nvPr>
            <p:extLst>
              <p:ext uri="{D42A27DB-BD31-4B8C-83A1-F6EECF244321}">
                <p14:modId xmlns:p14="http://schemas.microsoft.com/office/powerpoint/2010/main" val="3018576233"/>
              </p:ext>
            </p:extLst>
          </p:nvPr>
        </p:nvGraphicFramePr>
        <p:xfrm>
          <a:off x="575389" y="214588"/>
          <a:ext cx="11063030" cy="6140992"/>
        </p:xfrm>
        <a:graphic>
          <a:graphicData uri="http://schemas.openxmlformats.org/drawingml/2006/table">
            <a:tbl>
              <a:tblPr firstRow="1" firstCol="1" bandRow="1">
                <a:tableStyleId>{5C22544A-7EE6-4342-B048-85BDC9FD1C3A}</a:tableStyleId>
              </a:tblPr>
              <a:tblGrid>
                <a:gridCol w="991066">
                  <a:extLst>
                    <a:ext uri="{9D8B030D-6E8A-4147-A177-3AD203B41FA5}">
                      <a16:colId xmlns:a16="http://schemas.microsoft.com/office/drawing/2014/main" val="975007919"/>
                    </a:ext>
                  </a:extLst>
                </a:gridCol>
                <a:gridCol w="2198051">
                  <a:extLst>
                    <a:ext uri="{9D8B030D-6E8A-4147-A177-3AD203B41FA5}">
                      <a16:colId xmlns:a16="http://schemas.microsoft.com/office/drawing/2014/main" val="889656918"/>
                    </a:ext>
                  </a:extLst>
                </a:gridCol>
                <a:gridCol w="2235652">
                  <a:extLst>
                    <a:ext uri="{9D8B030D-6E8A-4147-A177-3AD203B41FA5}">
                      <a16:colId xmlns:a16="http://schemas.microsoft.com/office/drawing/2014/main" val="786466021"/>
                    </a:ext>
                  </a:extLst>
                </a:gridCol>
                <a:gridCol w="3314052">
                  <a:extLst>
                    <a:ext uri="{9D8B030D-6E8A-4147-A177-3AD203B41FA5}">
                      <a16:colId xmlns:a16="http://schemas.microsoft.com/office/drawing/2014/main" val="159943452"/>
                    </a:ext>
                  </a:extLst>
                </a:gridCol>
                <a:gridCol w="2324209">
                  <a:extLst>
                    <a:ext uri="{9D8B030D-6E8A-4147-A177-3AD203B41FA5}">
                      <a16:colId xmlns:a16="http://schemas.microsoft.com/office/drawing/2014/main" val="145593464"/>
                    </a:ext>
                  </a:extLst>
                </a:gridCol>
              </a:tblGrid>
              <a:tr h="471521">
                <a:tc>
                  <a:txBody>
                    <a:bodyPr/>
                    <a:lstStyle/>
                    <a:p>
                      <a:pPr algn="l">
                        <a:lnSpc>
                          <a:spcPct val="115000"/>
                        </a:lnSpc>
                        <a:spcAft>
                          <a:spcPts val="1000"/>
                        </a:spcAft>
                      </a:pPr>
                      <a:r>
                        <a:rPr lang="en-US" sz="1100" dirty="0" err="1">
                          <a:effectLst/>
                        </a:rPr>
                        <a:t>Sl</a:t>
                      </a:r>
                      <a:r>
                        <a:rPr lang="en-US" sz="1100" dirty="0">
                          <a:effectLst/>
                        </a:rPr>
                        <a:t> no</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100">
                          <a:effectLst/>
                        </a:rPr>
                        <a:t>Paper titile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100">
                          <a:effectLst/>
                        </a:rPr>
                        <a:t>Author names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100">
                          <a:effectLst/>
                        </a:rPr>
                        <a:t>Conclusion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100" dirty="0">
                          <a:effectLst/>
                        </a:rPr>
                        <a:t>Advantages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extLst>
                  <a:ext uri="{0D108BD9-81ED-4DB2-BD59-A6C34878D82A}">
                    <a16:rowId xmlns:a16="http://schemas.microsoft.com/office/drawing/2014/main" val="433664395"/>
                  </a:ext>
                </a:extLst>
              </a:tr>
              <a:tr h="2271404">
                <a:tc>
                  <a:txBody>
                    <a:bodyPr/>
                    <a:lstStyle/>
                    <a:p>
                      <a:pPr algn="l">
                        <a:lnSpc>
                          <a:spcPct val="115000"/>
                        </a:lnSpc>
                        <a:spcAft>
                          <a:spcPts val="1000"/>
                        </a:spcAft>
                      </a:pPr>
                      <a:r>
                        <a:rPr lang="en-US" sz="1100">
                          <a:effectLst/>
                        </a:rPr>
                        <a:t>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400" dirty="0">
                          <a:effectLst/>
                        </a:rPr>
                        <a:t>Online farm management system</a:t>
                      </a:r>
                    </a:p>
                    <a:p>
                      <a:pPr algn="l">
                        <a:lnSpc>
                          <a:spcPct val="115000"/>
                        </a:lnSpc>
                        <a:spcAft>
                          <a:spcPts val="10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2023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400" dirty="0" err="1">
                          <a:effectLst/>
                        </a:rPr>
                        <a:t>Aditya</a:t>
                      </a:r>
                      <a:r>
                        <a:rPr lang="en-US" sz="1400" dirty="0">
                          <a:effectLst/>
                        </a:rPr>
                        <a:t> D. </a:t>
                      </a:r>
                      <a:r>
                        <a:rPr lang="en-US" sz="1400" dirty="0" err="1">
                          <a:effectLst/>
                        </a:rPr>
                        <a:t>Giradkar</a:t>
                      </a:r>
                      <a:r>
                        <a:rPr lang="en-US" sz="1400" dirty="0">
                          <a:effectLst/>
                        </a:rPr>
                        <a:t> </a:t>
                      </a:r>
                      <a:r>
                        <a:rPr lang="en-US" sz="1400" dirty="0" err="1">
                          <a:effectLst/>
                        </a:rPr>
                        <a:t>Anisha</a:t>
                      </a:r>
                      <a:r>
                        <a:rPr lang="en-US" sz="1400" dirty="0">
                          <a:effectLst/>
                        </a:rPr>
                        <a:t> A. </a:t>
                      </a:r>
                      <a:r>
                        <a:rPr lang="en-US" sz="1400" dirty="0" err="1">
                          <a:effectLst/>
                        </a:rPr>
                        <a:t>Pakhmod</a:t>
                      </a:r>
                      <a:r>
                        <a:rPr lang="en-US" sz="1400" dirty="0">
                          <a:effectLst/>
                        </a:rPr>
                        <a:t>  </a:t>
                      </a:r>
                      <a:r>
                        <a:rPr lang="en-US" sz="1400" dirty="0" err="1">
                          <a:effectLst/>
                        </a:rPr>
                        <a:t>Ankit</a:t>
                      </a:r>
                      <a:r>
                        <a:rPr lang="en-US" sz="1400" dirty="0">
                          <a:effectLst/>
                        </a:rPr>
                        <a:t> S. </a:t>
                      </a:r>
                      <a:r>
                        <a:rPr lang="en-US" sz="1400" dirty="0" err="1">
                          <a:effectLst/>
                        </a:rPr>
                        <a:t>Mehere</a:t>
                      </a:r>
                      <a:r>
                        <a:rPr lang="en-US" sz="1400" dirty="0">
                          <a:effectLst/>
                        </a:rPr>
                        <a:t> </a:t>
                      </a:r>
                      <a:r>
                        <a:rPr lang="en-US" sz="1400" dirty="0" err="1">
                          <a:effectLst/>
                        </a:rPr>
                        <a:t>Radha</a:t>
                      </a:r>
                      <a:r>
                        <a:rPr lang="en-US" sz="1400" dirty="0">
                          <a:effectLst/>
                        </a:rPr>
                        <a:t> B. </a:t>
                      </a:r>
                      <a:r>
                        <a:rPr lang="en-US" sz="1400" dirty="0" err="1">
                          <a:effectLst/>
                        </a:rPr>
                        <a:t>Naktode</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400" dirty="0">
                          <a:effectLst/>
                        </a:rPr>
                        <a:t>The specific objectives of the project include:  To provide qualitative foods to the buyers.  Implementing an automated/online agro culture system.</a:t>
                      </a:r>
                      <a:r>
                        <a:rPr lang="en-US" sz="1400" dirty="0">
                          <a:effectLst/>
                          <a:sym typeface="Symbol" panose="05050102010706020507" pitchFamily="18" charset="2"/>
                        </a:rPr>
                        <a:t></a:t>
                      </a:r>
                      <a:r>
                        <a:rPr lang="en-US" sz="1400" dirty="0">
                          <a:effectLst/>
                        </a:rPr>
                        <a:t> To inspire farmer to produce quality goods and supply to the buyers.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400" dirty="0">
                          <a:effectLst/>
                        </a:rPr>
                        <a:t>Less effort and less </a:t>
                      </a:r>
                      <a:r>
                        <a:rPr lang="en-US" sz="1400" dirty="0" err="1">
                          <a:effectLst/>
                        </a:rPr>
                        <a:t>labour</a:t>
                      </a:r>
                      <a:r>
                        <a:rPr lang="en-US" sz="1400" dirty="0">
                          <a:effectLst/>
                        </a:rPr>
                        <a:t> intensive, as the primary cost and focus primarily on creating, managing, and running a secure quality food supply. · Increasing the number of buyers as individuals will find it easier and more convenient to buy goods. · Easy management.</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extLst>
                  <a:ext uri="{0D108BD9-81ED-4DB2-BD59-A6C34878D82A}">
                    <a16:rowId xmlns:a16="http://schemas.microsoft.com/office/drawing/2014/main" val="2328976380"/>
                  </a:ext>
                </a:extLst>
              </a:tr>
              <a:tr h="2970467">
                <a:tc>
                  <a:txBody>
                    <a:bodyPr/>
                    <a:lstStyle/>
                    <a:p>
                      <a:pPr algn="l">
                        <a:lnSpc>
                          <a:spcPct val="115000"/>
                        </a:lnSpc>
                        <a:spcAft>
                          <a:spcPts val="1000"/>
                        </a:spcAft>
                      </a:pPr>
                      <a:r>
                        <a:rPr lang="en-US" sz="1100">
                          <a:effectLst/>
                        </a:rPr>
                        <a:t>5</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400" dirty="0">
                          <a:effectLst/>
                        </a:rPr>
                        <a:t>Homegrowns: An E-Commerce platform for farmers.</a:t>
                      </a:r>
                    </a:p>
                    <a:p>
                      <a:pPr algn="l">
                        <a:lnSpc>
                          <a:spcPct val="115000"/>
                        </a:lnSpc>
                        <a:spcAft>
                          <a:spcPts val="10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2023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400">
                          <a:effectLst/>
                        </a:rPr>
                        <a:t> Jithendra Varma,Achyuta Sai, Rajesh Reddy, Sai Divya,  Baby Sri Divya, Madhukumar Patnala</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400" dirty="0" err="1">
                          <a:effectLst/>
                        </a:rPr>
                        <a:t>Homegrowns</a:t>
                      </a:r>
                      <a:r>
                        <a:rPr lang="en-US" sz="1400" dirty="0">
                          <a:effectLst/>
                        </a:rPr>
                        <a:t>, an e-commerce platform, we connected farmers with customers directly without the involvement of mediators and the agricultural marketing of the farmer's products was made in a more effective and eco-friendly way than that of mediators.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tc>
                  <a:txBody>
                    <a:bodyPr/>
                    <a:lstStyle/>
                    <a:p>
                      <a:pPr algn="l">
                        <a:lnSpc>
                          <a:spcPct val="115000"/>
                        </a:lnSpc>
                        <a:spcAft>
                          <a:spcPts val="1000"/>
                        </a:spcAft>
                      </a:pPr>
                      <a:r>
                        <a:rPr lang="en-US" sz="1400" dirty="0">
                          <a:effectLst/>
                        </a:rPr>
                        <a:t> E-commerce also opens up new business opportunities for both customers and farmers and allows them to compare prices with the competitors.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10316" marR="10316" marT="0" marB="0"/>
                </a:tc>
                <a:extLst>
                  <a:ext uri="{0D108BD9-81ED-4DB2-BD59-A6C34878D82A}">
                    <a16:rowId xmlns:a16="http://schemas.microsoft.com/office/drawing/2014/main" val="2374395425"/>
                  </a:ext>
                </a:extLst>
              </a:tr>
            </a:tbl>
          </a:graphicData>
        </a:graphic>
      </p:graphicFrame>
    </p:spTree>
    <p:extLst>
      <p:ext uri="{BB962C8B-B14F-4D97-AF65-F5344CB8AC3E}">
        <p14:creationId xmlns:p14="http://schemas.microsoft.com/office/powerpoint/2010/main" val="32797626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F8CA8-7ED9-40AB-4B4C-94073B84F04A}"/>
              </a:ext>
            </a:extLst>
          </p:cNvPr>
          <p:cNvSpPr>
            <a:spLocks noGrp="1"/>
          </p:cNvSpPr>
          <p:nvPr>
            <p:ph type="title"/>
          </p:nvPr>
        </p:nvSpPr>
        <p:spPr>
          <a:xfrm>
            <a:off x="62774" y="75132"/>
            <a:ext cx="8534400" cy="1123354"/>
          </a:xfrm>
        </p:spPr>
        <p:txBody>
          <a:bodyPr>
            <a:normAutofit/>
          </a:bodyPr>
          <a:lstStyle/>
          <a:p>
            <a:r>
              <a:rPr lang="en-IN" sz="2400" b="1" dirty="0"/>
              <a:t>PROBLEM IDENTIFICATION</a:t>
            </a:r>
          </a:p>
        </p:txBody>
      </p:sp>
      <p:graphicFrame>
        <p:nvGraphicFramePr>
          <p:cNvPr id="4" name="Content Placeholder 3">
            <a:extLst>
              <a:ext uri="{FF2B5EF4-FFF2-40B4-BE49-F238E27FC236}">
                <a16:creationId xmlns:a16="http://schemas.microsoft.com/office/drawing/2014/main" id="{F5C807EB-B603-CD4C-E2C5-2B5ACD35F78B}"/>
              </a:ext>
            </a:extLst>
          </p:cNvPr>
          <p:cNvGraphicFramePr>
            <a:graphicFrameLocks noGrp="1"/>
          </p:cNvGraphicFramePr>
          <p:nvPr>
            <p:ph idx="1"/>
            <p:extLst>
              <p:ext uri="{D42A27DB-BD31-4B8C-83A1-F6EECF244321}">
                <p14:modId xmlns:p14="http://schemas.microsoft.com/office/powerpoint/2010/main" val="1079639476"/>
              </p:ext>
            </p:extLst>
          </p:nvPr>
        </p:nvGraphicFramePr>
        <p:xfrm>
          <a:off x="1070975" y="1054191"/>
          <a:ext cx="10050049" cy="474961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081692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2E16C-856A-B606-CCD5-34116A3C7B48}"/>
              </a:ext>
            </a:extLst>
          </p:cNvPr>
          <p:cNvSpPr>
            <a:spLocks noGrp="1"/>
          </p:cNvSpPr>
          <p:nvPr>
            <p:ph type="title"/>
          </p:nvPr>
        </p:nvSpPr>
        <p:spPr>
          <a:xfrm>
            <a:off x="97802" y="258417"/>
            <a:ext cx="8534400" cy="1041620"/>
          </a:xfrm>
        </p:spPr>
        <p:txBody>
          <a:bodyPr/>
          <a:lstStyle/>
          <a:p>
            <a:r>
              <a:rPr lang="en-US" b="1" dirty="0"/>
              <a:t>CROP PARAMETERS</a:t>
            </a:r>
            <a:endParaRPr lang="en-IN" b="1" dirty="0"/>
          </a:p>
        </p:txBody>
      </p:sp>
      <p:graphicFrame>
        <p:nvGraphicFramePr>
          <p:cNvPr id="4" name="Table 4">
            <a:extLst>
              <a:ext uri="{FF2B5EF4-FFF2-40B4-BE49-F238E27FC236}">
                <a16:creationId xmlns:a16="http://schemas.microsoft.com/office/drawing/2014/main" id="{AE8E6873-DCC5-E175-4750-1FAC36CEB10D}"/>
              </a:ext>
            </a:extLst>
          </p:cNvPr>
          <p:cNvGraphicFramePr>
            <a:graphicFrameLocks noGrp="1"/>
          </p:cNvGraphicFramePr>
          <p:nvPr>
            <p:ph idx="1"/>
            <p:extLst>
              <p:ext uri="{D42A27DB-BD31-4B8C-83A1-F6EECF244321}">
                <p14:modId xmlns:p14="http://schemas.microsoft.com/office/powerpoint/2010/main" val="1184206378"/>
              </p:ext>
            </p:extLst>
          </p:nvPr>
        </p:nvGraphicFramePr>
        <p:xfrm>
          <a:off x="1705541" y="1189705"/>
          <a:ext cx="8475407" cy="4554007"/>
        </p:xfrm>
        <a:graphic>
          <a:graphicData uri="http://schemas.openxmlformats.org/drawingml/2006/table">
            <a:tbl>
              <a:tblPr firstRow="1" bandRow="1">
                <a:tableStyleId>{5940675A-B579-460E-94D1-54222C63F5DA}</a:tableStyleId>
              </a:tblPr>
              <a:tblGrid>
                <a:gridCol w="1527852">
                  <a:extLst>
                    <a:ext uri="{9D8B030D-6E8A-4147-A177-3AD203B41FA5}">
                      <a16:colId xmlns:a16="http://schemas.microsoft.com/office/drawing/2014/main" val="1857358908"/>
                    </a:ext>
                  </a:extLst>
                </a:gridCol>
                <a:gridCol w="1677972">
                  <a:extLst>
                    <a:ext uri="{9D8B030D-6E8A-4147-A177-3AD203B41FA5}">
                      <a16:colId xmlns:a16="http://schemas.microsoft.com/office/drawing/2014/main" val="208294741"/>
                    </a:ext>
                  </a:extLst>
                </a:gridCol>
                <a:gridCol w="1376313">
                  <a:extLst>
                    <a:ext uri="{9D8B030D-6E8A-4147-A177-3AD203B41FA5}">
                      <a16:colId xmlns:a16="http://schemas.microsoft.com/office/drawing/2014/main" val="44828817"/>
                    </a:ext>
                  </a:extLst>
                </a:gridCol>
                <a:gridCol w="1027522">
                  <a:extLst>
                    <a:ext uri="{9D8B030D-6E8A-4147-A177-3AD203B41FA5}">
                      <a16:colId xmlns:a16="http://schemas.microsoft.com/office/drawing/2014/main" val="121278701"/>
                    </a:ext>
                  </a:extLst>
                </a:gridCol>
                <a:gridCol w="1206631">
                  <a:extLst>
                    <a:ext uri="{9D8B030D-6E8A-4147-A177-3AD203B41FA5}">
                      <a16:colId xmlns:a16="http://schemas.microsoft.com/office/drawing/2014/main" val="13019475"/>
                    </a:ext>
                  </a:extLst>
                </a:gridCol>
                <a:gridCol w="1659117">
                  <a:extLst>
                    <a:ext uri="{9D8B030D-6E8A-4147-A177-3AD203B41FA5}">
                      <a16:colId xmlns:a16="http://schemas.microsoft.com/office/drawing/2014/main" val="431731292"/>
                    </a:ext>
                  </a:extLst>
                </a:gridCol>
              </a:tblGrid>
              <a:tr h="1232308">
                <a:tc>
                  <a:txBody>
                    <a:bodyPr/>
                    <a:lstStyle/>
                    <a:p>
                      <a:r>
                        <a:rPr lang="en-US" sz="1800" b="1" dirty="0"/>
                        <a:t>CROP</a:t>
                      </a:r>
                      <a:endParaRPr lang="en-IN" sz="1800" b="1" dirty="0"/>
                    </a:p>
                  </a:txBody>
                  <a:tcPr/>
                </a:tc>
                <a:tc>
                  <a:txBody>
                    <a:bodyPr/>
                    <a:lstStyle/>
                    <a:p>
                      <a:r>
                        <a:rPr lang="en-US" sz="1800" b="1" dirty="0"/>
                        <a:t>TEMPERATURE</a:t>
                      </a:r>
                    </a:p>
                    <a:p>
                      <a:r>
                        <a:rPr lang="en-US" sz="1800" b="1" dirty="0"/>
                        <a:t>In degree (Celsius)</a:t>
                      </a:r>
                      <a:endParaRPr lang="en-IN" sz="1800" b="1" dirty="0"/>
                    </a:p>
                  </a:txBody>
                  <a:tcPr/>
                </a:tc>
                <a:tc>
                  <a:txBody>
                    <a:bodyPr/>
                    <a:lstStyle/>
                    <a:p>
                      <a:r>
                        <a:rPr lang="en-US" sz="1800" b="1" dirty="0"/>
                        <a:t>HUMIDITY</a:t>
                      </a:r>
                    </a:p>
                    <a:p>
                      <a:endParaRPr lang="en-IN" sz="1800" b="1" dirty="0"/>
                    </a:p>
                  </a:txBody>
                  <a:tcPr/>
                </a:tc>
                <a:tc>
                  <a:txBody>
                    <a:bodyPr/>
                    <a:lstStyle/>
                    <a:p>
                      <a:r>
                        <a:rPr lang="en-US" sz="1800" b="1" dirty="0"/>
                        <a:t>pH LEVEL</a:t>
                      </a:r>
                      <a:endParaRPr lang="en-IN" sz="1800" b="1" dirty="0"/>
                    </a:p>
                  </a:txBody>
                  <a:tcPr/>
                </a:tc>
                <a:tc>
                  <a:txBody>
                    <a:bodyPr/>
                    <a:lstStyle/>
                    <a:p>
                      <a:r>
                        <a:rPr lang="en-US" sz="1800" b="1" dirty="0"/>
                        <a:t>TYPE OF SOIL</a:t>
                      </a:r>
                      <a:endParaRPr lang="en-IN" sz="1800" b="1" dirty="0"/>
                    </a:p>
                  </a:txBody>
                  <a:tcPr/>
                </a:tc>
                <a:tc>
                  <a:txBody>
                    <a:bodyPr/>
                    <a:lstStyle/>
                    <a:p>
                      <a:r>
                        <a:rPr lang="en-US" sz="1800" b="1" dirty="0"/>
                        <a:t>DURATION</a:t>
                      </a:r>
                      <a:endParaRPr lang="en-IN" sz="1800" b="1" dirty="0"/>
                    </a:p>
                  </a:txBody>
                  <a:tcPr/>
                </a:tc>
                <a:extLst>
                  <a:ext uri="{0D108BD9-81ED-4DB2-BD59-A6C34878D82A}">
                    <a16:rowId xmlns:a16="http://schemas.microsoft.com/office/drawing/2014/main" val="2081040970"/>
                  </a:ext>
                </a:extLst>
              </a:tr>
              <a:tr h="684615">
                <a:tc>
                  <a:txBody>
                    <a:bodyPr/>
                    <a:lstStyle/>
                    <a:p>
                      <a:r>
                        <a:rPr lang="en-US" sz="1800" b="1" dirty="0"/>
                        <a:t>CAPSICUM</a:t>
                      </a:r>
                      <a:endParaRPr lang="en-IN" sz="1800" b="1" dirty="0"/>
                    </a:p>
                  </a:txBody>
                  <a:tcPr/>
                </a:tc>
                <a:tc>
                  <a:txBody>
                    <a:bodyPr/>
                    <a:lstStyle/>
                    <a:p>
                      <a:r>
                        <a:rPr lang="en-US" sz="1800" b="1" dirty="0"/>
                        <a:t>18 – 27 </a:t>
                      </a:r>
                      <a:endParaRPr lang="en-IN" sz="1800" b="1" dirty="0"/>
                    </a:p>
                  </a:txBody>
                  <a:tcPr/>
                </a:tc>
                <a:tc>
                  <a:txBody>
                    <a:bodyPr/>
                    <a:lstStyle/>
                    <a:p>
                      <a:r>
                        <a:rPr lang="en-US" sz="1800" b="1" dirty="0"/>
                        <a:t>55 – 65%</a:t>
                      </a:r>
                      <a:endParaRPr lang="en-IN" sz="1800" b="1" dirty="0"/>
                    </a:p>
                  </a:txBody>
                  <a:tcPr/>
                </a:tc>
                <a:tc>
                  <a:txBody>
                    <a:bodyPr/>
                    <a:lstStyle/>
                    <a:p>
                      <a:r>
                        <a:rPr lang="en-US" sz="1800" b="1" dirty="0"/>
                        <a:t>6 – 6.5</a:t>
                      </a:r>
                      <a:endParaRPr lang="en-IN" sz="1800" b="1" dirty="0"/>
                    </a:p>
                  </a:txBody>
                  <a:tcPr/>
                </a:tc>
                <a:tc>
                  <a:txBody>
                    <a:bodyPr/>
                    <a:lstStyle/>
                    <a:p>
                      <a:r>
                        <a:rPr lang="en-US" sz="1800" b="1" dirty="0"/>
                        <a:t>SANDY</a:t>
                      </a:r>
                      <a:endParaRPr lang="en-IN" sz="1800" b="1" dirty="0"/>
                    </a:p>
                  </a:txBody>
                  <a:tcPr/>
                </a:tc>
                <a:tc>
                  <a:txBody>
                    <a:bodyPr/>
                    <a:lstStyle/>
                    <a:p>
                      <a:r>
                        <a:rPr lang="en-US" sz="1800" b="1" dirty="0"/>
                        <a:t>45 DAYS</a:t>
                      </a:r>
                      <a:endParaRPr lang="en-IN" sz="1800" b="1" dirty="0"/>
                    </a:p>
                  </a:txBody>
                  <a:tcPr/>
                </a:tc>
                <a:extLst>
                  <a:ext uri="{0D108BD9-81ED-4DB2-BD59-A6C34878D82A}">
                    <a16:rowId xmlns:a16="http://schemas.microsoft.com/office/drawing/2014/main" val="3807166342"/>
                  </a:ext>
                </a:extLst>
              </a:tr>
              <a:tr h="720162">
                <a:tc>
                  <a:txBody>
                    <a:bodyPr/>
                    <a:lstStyle/>
                    <a:p>
                      <a:r>
                        <a:rPr lang="en-US" sz="1800" b="1" dirty="0"/>
                        <a:t>PEAS</a:t>
                      </a:r>
                      <a:endParaRPr lang="en-IN" sz="1800" b="1" dirty="0"/>
                    </a:p>
                  </a:txBody>
                  <a:tcPr/>
                </a:tc>
                <a:tc>
                  <a:txBody>
                    <a:bodyPr/>
                    <a:lstStyle/>
                    <a:p>
                      <a:r>
                        <a:rPr lang="en-US" sz="1800" b="1" dirty="0"/>
                        <a:t>21-27</a:t>
                      </a:r>
                      <a:endParaRPr lang="en-IN" sz="1800" b="1" dirty="0"/>
                    </a:p>
                  </a:txBody>
                  <a:tcPr/>
                </a:tc>
                <a:tc>
                  <a:txBody>
                    <a:bodyPr/>
                    <a:lstStyle/>
                    <a:p>
                      <a:r>
                        <a:rPr lang="en-US" sz="1800" b="1" dirty="0"/>
                        <a:t>60 – 80%</a:t>
                      </a:r>
                      <a:endParaRPr lang="en-IN" sz="1800" b="1" dirty="0"/>
                    </a:p>
                  </a:txBody>
                  <a:tcPr/>
                </a:tc>
                <a:tc>
                  <a:txBody>
                    <a:bodyPr/>
                    <a:lstStyle/>
                    <a:p>
                      <a:r>
                        <a:rPr lang="en-US" sz="1800" b="1" dirty="0"/>
                        <a:t>6</a:t>
                      </a:r>
                      <a:endParaRPr lang="en-IN" sz="1800" b="1"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dirty="0"/>
                        <a:t>SANDY</a:t>
                      </a:r>
                      <a:endParaRPr lang="en-IN" sz="1800" b="1" dirty="0"/>
                    </a:p>
                    <a:p>
                      <a:endParaRPr lang="en-IN" sz="1800" b="1"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dirty="0"/>
                        <a:t>18 - 22 DAYS</a:t>
                      </a:r>
                      <a:endParaRPr lang="en-IN" sz="1800" b="1" dirty="0"/>
                    </a:p>
                    <a:p>
                      <a:endParaRPr lang="en-IN" sz="1800" b="1" dirty="0"/>
                    </a:p>
                  </a:txBody>
                  <a:tcPr/>
                </a:tc>
                <a:extLst>
                  <a:ext uri="{0D108BD9-81ED-4DB2-BD59-A6C34878D82A}">
                    <a16:rowId xmlns:a16="http://schemas.microsoft.com/office/drawing/2014/main" val="3696742565"/>
                  </a:ext>
                </a:extLst>
              </a:tr>
              <a:tr h="958461">
                <a:tc>
                  <a:txBody>
                    <a:bodyPr/>
                    <a:lstStyle/>
                    <a:p>
                      <a:r>
                        <a:rPr lang="en-US" sz="1800" b="1" dirty="0"/>
                        <a:t>TOMATO</a:t>
                      </a:r>
                      <a:endParaRPr lang="en-IN" sz="1800" b="1" dirty="0"/>
                    </a:p>
                  </a:txBody>
                  <a:tcPr/>
                </a:tc>
                <a:tc>
                  <a:txBody>
                    <a:bodyPr/>
                    <a:lstStyle/>
                    <a:p>
                      <a:r>
                        <a:rPr lang="en-US" sz="1800" b="1" dirty="0"/>
                        <a:t>21 - 24</a:t>
                      </a:r>
                      <a:endParaRPr lang="en-IN" sz="1800" b="1"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dirty="0"/>
                        <a:t>60 – 85%</a:t>
                      </a:r>
                      <a:endParaRPr lang="en-IN" sz="1800" b="1" dirty="0"/>
                    </a:p>
                    <a:p>
                      <a:endParaRPr lang="en-IN" sz="1800" b="1" dirty="0"/>
                    </a:p>
                  </a:txBody>
                  <a:tcPr/>
                </a:tc>
                <a:tc>
                  <a:txBody>
                    <a:bodyPr/>
                    <a:lstStyle/>
                    <a:p>
                      <a:r>
                        <a:rPr lang="en-US" sz="1800" b="1" dirty="0"/>
                        <a:t>5 - 7</a:t>
                      </a:r>
                      <a:endParaRPr lang="en-IN" sz="1800" b="1"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dirty="0"/>
                        <a:t>SANDY</a:t>
                      </a:r>
                      <a:endParaRPr lang="en-IN" sz="1800" b="1" dirty="0"/>
                    </a:p>
                    <a:p>
                      <a:endParaRPr lang="en-IN" sz="1800" b="1" dirty="0"/>
                    </a:p>
                  </a:txBody>
                  <a:tcPr/>
                </a:tc>
                <a:tc>
                  <a:txBody>
                    <a:bodyPr/>
                    <a:lstStyle/>
                    <a:p>
                      <a:r>
                        <a:rPr lang="en-US" sz="1800" b="1" dirty="0"/>
                        <a:t>50 DAYS</a:t>
                      </a:r>
                      <a:endParaRPr lang="en-IN" sz="1800" b="1" dirty="0"/>
                    </a:p>
                  </a:txBody>
                  <a:tcPr/>
                </a:tc>
                <a:extLst>
                  <a:ext uri="{0D108BD9-81ED-4DB2-BD59-A6C34878D82A}">
                    <a16:rowId xmlns:a16="http://schemas.microsoft.com/office/drawing/2014/main" val="1458759207"/>
                  </a:ext>
                </a:extLst>
              </a:tr>
              <a:tr h="958461">
                <a:tc>
                  <a:txBody>
                    <a:bodyPr/>
                    <a:lstStyle/>
                    <a:p>
                      <a:r>
                        <a:rPr lang="en-US" sz="1800" b="1" dirty="0"/>
                        <a:t>BEANS</a:t>
                      </a:r>
                      <a:endParaRPr lang="en-IN" sz="1800" b="1" dirty="0"/>
                    </a:p>
                  </a:txBody>
                  <a:tcPr/>
                </a:tc>
                <a:tc>
                  <a:txBody>
                    <a:bodyPr/>
                    <a:lstStyle/>
                    <a:p>
                      <a:r>
                        <a:rPr lang="en-US" sz="1800" b="1" dirty="0"/>
                        <a:t>16 - 25</a:t>
                      </a:r>
                      <a:endParaRPr lang="en-IN" sz="1800" b="1"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dirty="0"/>
                        <a:t>70 – 80%</a:t>
                      </a:r>
                      <a:endParaRPr lang="en-IN" sz="1800" b="1" dirty="0"/>
                    </a:p>
                    <a:p>
                      <a:endParaRPr lang="en-IN" sz="1800" b="1" dirty="0"/>
                    </a:p>
                  </a:txBody>
                  <a:tcPr/>
                </a:tc>
                <a:tc>
                  <a:txBody>
                    <a:bodyPr/>
                    <a:lstStyle/>
                    <a:p>
                      <a:r>
                        <a:rPr lang="en-US" sz="1800" b="1" dirty="0"/>
                        <a:t>7 -7.5</a:t>
                      </a:r>
                      <a:endParaRPr lang="en-IN" sz="1800" b="1"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dirty="0"/>
                        <a:t>SANDY</a:t>
                      </a:r>
                      <a:endParaRPr lang="en-IN" sz="1800" b="1" dirty="0"/>
                    </a:p>
                    <a:p>
                      <a:endParaRPr lang="en-IN" sz="1800" b="1" dirty="0"/>
                    </a:p>
                  </a:txBody>
                  <a:tcPr/>
                </a:tc>
                <a:tc>
                  <a:txBody>
                    <a:bodyPr/>
                    <a:lstStyle/>
                    <a:p>
                      <a:r>
                        <a:rPr lang="en-US" sz="1800" b="1" dirty="0"/>
                        <a:t>10 - 30 DAYS</a:t>
                      </a:r>
                      <a:endParaRPr lang="en-IN" sz="1800" b="1" dirty="0"/>
                    </a:p>
                  </a:txBody>
                  <a:tcPr/>
                </a:tc>
                <a:extLst>
                  <a:ext uri="{0D108BD9-81ED-4DB2-BD59-A6C34878D82A}">
                    <a16:rowId xmlns:a16="http://schemas.microsoft.com/office/drawing/2014/main" val="913213829"/>
                  </a:ext>
                </a:extLst>
              </a:tr>
            </a:tbl>
          </a:graphicData>
        </a:graphic>
      </p:graphicFrame>
    </p:spTree>
    <p:extLst>
      <p:ext uri="{BB962C8B-B14F-4D97-AF65-F5344CB8AC3E}">
        <p14:creationId xmlns:p14="http://schemas.microsoft.com/office/powerpoint/2010/main" val="33013616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589B7-1141-5D27-F171-CBD8FDDFD82A}"/>
              </a:ext>
            </a:extLst>
          </p:cNvPr>
          <p:cNvSpPr>
            <a:spLocks noGrp="1"/>
          </p:cNvSpPr>
          <p:nvPr>
            <p:ph type="title"/>
          </p:nvPr>
        </p:nvSpPr>
        <p:spPr>
          <a:xfrm>
            <a:off x="76701" y="171450"/>
            <a:ext cx="11029616" cy="1013800"/>
          </a:xfrm>
        </p:spPr>
        <p:txBody>
          <a:bodyPr/>
          <a:lstStyle/>
          <a:p>
            <a:r>
              <a:rPr lang="en-IN" b="1" dirty="0"/>
              <a:t>OBJECTIVES</a:t>
            </a:r>
          </a:p>
        </p:txBody>
      </p:sp>
      <p:graphicFrame>
        <p:nvGraphicFramePr>
          <p:cNvPr id="7" name="Diagram 6">
            <a:extLst>
              <a:ext uri="{FF2B5EF4-FFF2-40B4-BE49-F238E27FC236}">
                <a16:creationId xmlns:a16="http://schemas.microsoft.com/office/drawing/2014/main" id="{97F22A6F-0D82-F841-E9BE-8630FDFFC50F}"/>
              </a:ext>
            </a:extLst>
          </p:cNvPr>
          <p:cNvGraphicFramePr/>
          <p:nvPr/>
        </p:nvGraphicFramePr>
        <p:xfrm>
          <a:off x="324466" y="1194005"/>
          <a:ext cx="11179276" cy="566399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015139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F2C10-41D9-2E23-BCCD-9AEDCEC2636A}"/>
              </a:ext>
            </a:extLst>
          </p:cNvPr>
          <p:cNvSpPr>
            <a:spLocks noGrp="1"/>
          </p:cNvSpPr>
          <p:nvPr>
            <p:ph type="title"/>
          </p:nvPr>
        </p:nvSpPr>
        <p:spPr>
          <a:xfrm>
            <a:off x="207134" y="-74729"/>
            <a:ext cx="8534400" cy="1507067"/>
          </a:xfrm>
        </p:spPr>
        <p:txBody>
          <a:bodyPr/>
          <a:lstStyle/>
          <a:p>
            <a:r>
              <a:rPr lang="en-US" b="1" dirty="0"/>
              <a:t>BLOCK DIAGRAM - HARDWARE</a:t>
            </a:r>
            <a:endParaRPr lang="en-IN" b="1" dirty="0"/>
          </a:p>
        </p:txBody>
      </p:sp>
      <p:pic>
        <p:nvPicPr>
          <p:cNvPr id="4098" name="Picture 2"/>
          <p:cNvPicPr>
            <a:picLocks noGrp="1" noChangeAspect="1" noChangeArrowheads="1"/>
          </p:cNvPicPr>
          <p:nvPr>
            <p:ph idx="1"/>
          </p:nvPr>
        </p:nvPicPr>
        <p:blipFill>
          <a:blip r:embed="rId2"/>
          <a:srcRect/>
          <a:stretch>
            <a:fillRect/>
          </a:stretch>
        </p:blipFill>
        <p:spPr bwMode="auto">
          <a:xfrm>
            <a:off x="998883" y="1285876"/>
            <a:ext cx="10173941" cy="4972010"/>
          </a:xfrm>
          <a:prstGeom prst="rect">
            <a:avLst/>
          </a:prstGeom>
          <a:noFill/>
          <a:ln w="9525">
            <a:noFill/>
            <a:miter lim="800000"/>
            <a:headEnd/>
            <a:tailEnd/>
          </a:ln>
          <a:effectLst/>
        </p:spPr>
      </p:pic>
    </p:spTree>
    <p:extLst>
      <p:ext uri="{BB962C8B-B14F-4D97-AF65-F5344CB8AC3E}">
        <p14:creationId xmlns:p14="http://schemas.microsoft.com/office/powerpoint/2010/main" val="5971966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4A5D9-9397-6645-ABD5-A38A854AC7C1}"/>
              </a:ext>
            </a:extLst>
          </p:cNvPr>
          <p:cNvSpPr>
            <a:spLocks noGrp="1"/>
          </p:cNvSpPr>
          <p:nvPr>
            <p:ph type="title"/>
          </p:nvPr>
        </p:nvSpPr>
        <p:spPr>
          <a:xfrm>
            <a:off x="357641" y="167260"/>
            <a:ext cx="7601371" cy="420569"/>
          </a:xfrm>
        </p:spPr>
        <p:txBody>
          <a:bodyPr>
            <a:normAutofit fontScale="90000"/>
          </a:bodyPr>
          <a:lstStyle/>
          <a:p>
            <a:r>
              <a:rPr lang="en-IN" b="1" dirty="0"/>
              <a:t>BLOCK DIAGRAM - SOFTWARE </a:t>
            </a:r>
          </a:p>
        </p:txBody>
      </p:sp>
      <p:sp>
        <p:nvSpPr>
          <p:cNvPr id="4" name="Content Placeholder 3">
            <a:extLst>
              <a:ext uri="{FF2B5EF4-FFF2-40B4-BE49-F238E27FC236}">
                <a16:creationId xmlns:a16="http://schemas.microsoft.com/office/drawing/2014/main" id="{3DC0FF00-328B-7194-5ECF-76EDCA333225}"/>
              </a:ext>
            </a:extLst>
          </p:cNvPr>
          <p:cNvSpPr>
            <a:spLocks noGrp="1"/>
          </p:cNvSpPr>
          <p:nvPr>
            <p:ph idx="1"/>
          </p:nvPr>
        </p:nvSpPr>
        <p:spPr>
          <a:xfrm>
            <a:off x="600237" y="1525556"/>
            <a:ext cx="8534400" cy="3615267"/>
          </a:xfrm>
        </p:spPr>
        <p:txBody>
          <a:bodyPr/>
          <a:lstStyle/>
          <a:p>
            <a:pPr marL="0" indent="0">
              <a:buNone/>
            </a:pPr>
            <a:endParaRPr lang="en-IN" b="1" dirty="0">
              <a:solidFill>
                <a:schemeClr val="tx1"/>
              </a:solidFill>
            </a:endParaRPr>
          </a:p>
          <a:p>
            <a:pPr marL="0" indent="0">
              <a:buNone/>
            </a:pPr>
            <a:endParaRPr lang="en-IN" b="1" dirty="0">
              <a:solidFill>
                <a:schemeClr val="tx1"/>
              </a:solidFill>
            </a:endParaRPr>
          </a:p>
          <a:p>
            <a:pPr marL="0" indent="0">
              <a:buNone/>
            </a:pPr>
            <a:endParaRPr lang="en-IN" b="1" dirty="0">
              <a:solidFill>
                <a:schemeClr val="tx1"/>
              </a:solidFill>
            </a:endParaRPr>
          </a:p>
          <a:p>
            <a:pPr marL="0" indent="0">
              <a:buNone/>
            </a:pPr>
            <a:endParaRPr lang="en-IN" b="1" dirty="0">
              <a:solidFill>
                <a:schemeClr val="tx1"/>
              </a:solidFill>
            </a:endParaRPr>
          </a:p>
          <a:p>
            <a:pPr marL="0" indent="0">
              <a:buNone/>
            </a:pPr>
            <a:endParaRPr lang="en-IN" b="1" dirty="0">
              <a:solidFill>
                <a:schemeClr val="tx1"/>
              </a:solidFill>
            </a:endParaRPr>
          </a:p>
          <a:p>
            <a:pPr marL="0" indent="0">
              <a:buNone/>
            </a:pPr>
            <a:endParaRPr lang="en-IN" b="1" dirty="0">
              <a:solidFill>
                <a:schemeClr val="tx1"/>
              </a:solidFill>
            </a:endParaRPr>
          </a:p>
          <a:p>
            <a:pPr marL="0" indent="0">
              <a:buNone/>
            </a:pPr>
            <a:r>
              <a:rPr lang="en-IN" b="1" dirty="0">
                <a:solidFill>
                  <a:schemeClr val="tx1"/>
                </a:solidFill>
              </a:rPr>
              <a:t>CONSUMER                                                          FARMER</a:t>
            </a:r>
          </a:p>
        </p:txBody>
      </p:sp>
      <p:pic>
        <p:nvPicPr>
          <p:cNvPr id="5" name="Picture 4">
            <a:extLst>
              <a:ext uri="{FF2B5EF4-FFF2-40B4-BE49-F238E27FC236}">
                <a16:creationId xmlns:a16="http://schemas.microsoft.com/office/drawing/2014/main" id="{3DCCDB33-ED6D-2899-63B1-1C49C40F78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709" y="1207797"/>
            <a:ext cx="5867908" cy="3170195"/>
          </a:xfrm>
          <a:prstGeom prst="rect">
            <a:avLst/>
          </a:prstGeom>
        </p:spPr>
      </p:pic>
      <p:pic>
        <p:nvPicPr>
          <p:cNvPr id="8" name="Picture 7">
            <a:extLst>
              <a:ext uri="{FF2B5EF4-FFF2-40B4-BE49-F238E27FC236}">
                <a16:creationId xmlns:a16="http://schemas.microsoft.com/office/drawing/2014/main" id="{AE5FC004-220D-9279-0670-F70AEF8F09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0385" y="1207797"/>
            <a:ext cx="6041615" cy="3231346"/>
          </a:xfrm>
          <a:prstGeom prst="rect">
            <a:avLst/>
          </a:prstGeom>
        </p:spPr>
      </p:pic>
    </p:spTree>
    <p:extLst>
      <p:ext uri="{BB962C8B-B14F-4D97-AF65-F5344CB8AC3E}">
        <p14:creationId xmlns:p14="http://schemas.microsoft.com/office/powerpoint/2010/main" val="851152909"/>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F947436F9942C49BC187BBDCB5B258F" ma:contentTypeVersion="12" ma:contentTypeDescription="Create a new document." ma:contentTypeScope="" ma:versionID="7b3aab86b3073227e2b350ecd69e3f89">
  <xsd:schema xmlns:xsd="http://www.w3.org/2001/XMLSchema" xmlns:xs="http://www.w3.org/2001/XMLSchema" xmlns:p="http://schemas.microsoft.com/office/2006/metadata/properties" xmlns:ns3="b1bc60c1-81a1-424a-bd6c-9b261d7d468c" xmlns:ns4="2b9fa212-921e-460e-9305-c6e1341e26da" targetNamespace="http://schemas.microsoft.com/office/2006/metadata/properties" ma:root="true" ma:fieldsID="b1834b2094e41f76b449c3ce06e1f146" ns3:_="" ns4:_="">
    <xsd:import namespace="b1bc60c1-81a1-424a-bd6c-9b261d7d468c"/>
    <xsd:import namespace="2b9fa212-921e-460e-9305-c6e1341e26da"/>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1bc60c1-81a1-424a-bd6c-9b261d7d468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DateTaken" ma:index="19"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b9fa212-921e-460e-9305-c6e1341e26da"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B29E9DA-2DD8-43D7-B9EA-DFA7D686BE8A}">
  <ds:schemaRefs>
    <ds:schemaRef ds:uri="http://purl.org/dc/dcmitype/"/>
    <ds:schemaRef ds:uri="http://schemas.microsoft.com/office/2006/documentManagement/types"/>
    <ds:schemaRef ds:uri="http://purl.org/dc/terms/"/>
    <ds:schemaRef ds:uri="http://www.w3.org/XML/1998/namespace"/>
    <ds:schemaRef ds:uri="http://schemas.microsoft.com/office/2006/metadata/properties"/>
    <ds:schemaRef ds:uri="http://purl.org/dc/elements/1.1/"/>
    <ds:schemaRef ds:uri="http://schemas.microsoft.com/office/infopath/2007/PartnerControls"/>
    <ds:schemaRef ds:uri="http://schemas.openxmlformats.org/package/2006/metadata/core-properties"/>
    <ds:schemaRef ds:uri="2b9fa212-921e-460e-9305-c6e1341e26da"/>
    <ds:schemaRef ds:uri="b1bc60c1-81a1-424a-bd6c-9b261d7d468c"/>
  </ds:schemaRefs>
</ds:datastoreItem>
</file>

<file path=customXml/itemProps2.xml><?xml version="1.0" encoding="utf-8"?>
<ds:datastoreItem xmlns:ds="http://schemas.openxmlformats.org/officeDocument/2006/customXml" ds:itemID="{EE54D929-C80B-400B-B7A1-1C1B8C856FC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1bc60c1-81a1-424a-bd6c-9b261d7d468c"/>
    <ds:schemaRef ds:uri="2b9fa212-921e-460e-9305-c6e1341e26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A28C82C-2EFE-4EF2-B5C2-8C91CABB3C4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Slice</Template>
  <TotalTime>11337</TotalTime>
  <Words>1863</Words>
  <Application>Microsoft Office PowerPoint</Application>
  <PresentationFormat>Widescreen</PresentationFormat>
  <Paragraphs>380</Paragraphs>
  <Slides>36</Slides>
  <Notes>1</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36</vt:i4>
      </vt:variant>
    </vt:vector>
  </HeadingPairs>
  <TitlesOfParts>
    <vt:vector size="45" baseType="lpstr">
      <vt:lpstr>Arial</vt:lpstr>
      <vt:lpstr>Calibri</vt:lpstr>
      <vt:lpstr>Century Gothic</vt:lpstr>
      <vt:lpstr>Symbol</vt:lpstr>
      <vt:lpstr>Times New Roman</vt:lpstr>
      <vt:lpstr>Wingdings</vt:lpstr>
      <vt:lpstr>Wingdings 3</vt:lpstr>
      <vt:lpstr>Slice</vt:lpstr>
      <vt:lpstr>Acrobat Document</vt:lpstr>
      <vt:lpstr>              DEPARTMENT OF ELECTRONICS AND COMMUNICATION ENGINEERING                                             MAJOR PROJECT: third REVIEW E-COMMERCE PLATFORM FOR FARMERS                 </vt:lpstr>
      <vt:lpstr>PowerPoint Presentation</vt:lpstr>
      <vt:lpstr>LITERATURE SURVEY</vt:lpstr>
      <vt:lpstr>                                      </vt:lpstr>
      <vt:lpstr>PROBLEM IDENTIFICATION</vt:lpstr>
      <vt:lpstr>CROP PARAMETERS</vt:lpstr>
      <vt:lpstr>OBJECTIVES</vt:lpstr>
      <vt:lpstr>BLOCK DIAGRAM - HARDWARE</vt:lpstr>
      <vt:lpstr>BLOCK DIAGRAM - SOFTWARE </vt:lpstr>
      <vt:lpstr>FLOW CHART- FARMER</vt:lpstr>
      <vt:lpstr>FLOW CHART-CONSUMER</vt:lpstr>
      <vt:lpstr>HARDWARE COMPONENTS</vt:lpstr>
      <vt:lpstr>SOFTWARE TOOLS REQUIRED</vt:lpstr>
      <vt:lpstr>WORKING OF THE PROJECT</vt:lpstr>
      <vt:lpstr>PowerPoint Presentation</vt:lpstr>
      <vt:lpstr>DEMONSTRATION PLAN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PROJECT EXECUTION PLAN</vt:lpstr>
      <vt:lpstr>COST ESTIMATION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SURVEILLANCE ROBOT</dc:title>
  <dc:creator>GANDHAMANI C M</dc:creator>
  <cp:lastModifiedBy>Gandhamani C M</cp:lastModifiedBy>
  <cp:revision>61</cp:revision>
  <dcterms:created xsi:type="dcterms:W3CDTF">2023-04-11T17:25:22Z</dcterms:created>
  <dcterms:modified xsi:type="dcterms:W3CDTF">2024-04-25T03:52:41Z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0x0101005F947436F9942C49BC187BBDCB5B258F</vt:lpwstr>
  </property>
</Properties>
</file>

<file path=docProps/thumbnail.jpeg>
</file>